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3" r:id="rId19"/>
    <p:sldId id="274" r:id="rId20"/>
    <p:sldId id="330" r:id="rId21"/>
    <p:sldId id="331" r:id="rId22"/>
    <p:sldId id="275" r:id="rId23"/>
    <p:sldId id="276" r:id="rId24"/>
    <p:sldId id="277" r:id="rId25"/>
    <p:sldId id="278" r:id="rId26"/>
    <p:sldId id="279" r:id="rId27"/>
    <p:sldId id="328" r:id="rId28"/>
    <p:sldId id="280" r:id="rId29"/>
    <p:sldId id="329" r:id="rId30"/>
    <p:sldId id="285" r:id="rId31"/>
    <p:sldId id="286" r:id="rId32"/>
    <p:sldId id="287" r:id="rId33"/>
    <p:sldId id="288"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2" r:id="rId49"/>
    <p:sldId id="304" r:id="rId50"/>
    <p:sldId id="305" r:id="rId51"/>
    <p:sldId id="306" r:id="rId52"/>
    <p:sldId id="307" r:id="rId53"/>
    <p:sldId id="308" r:id="rId54"/>
    <p:sldId id="309" r:id="rId55"/>
    <p:sldId id="310" r:id="rId56"/>
    <p:sldId id="312" r:id="rId57"/>
    <p:sldId id="333" r:id="rId58"/>
    <p:sldId id="334" r:id="rId59"/>
    <p:sldId id="335" r:id="rId60"/>
    <p:sldId id="336"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37" r:id="rId74"/>
    <p:sldId id="327" r:id="rId75"/>
  </p:sldIdLst>
  <p:sldSz cx="12192000" cy="6858000"/>
  <p:notesSz cx="6858000" cy="9144000"/>
  <p:embeddedFontLst>
    <p:embeddedFont>
      <p:font typeface="SimSun" panose="02010600030101010101" pitchFamily="2" charset="-122"/>
      <p:regular r:id="rId79"/>
    </p:embeddedFont>
    <p:embeddedFont>
      <p:font typeface="Calibri" panose="020F0502020204030204"/>
      <p:regular r:id="rId80"/>
    </p:embeddedFont>
    <p:embeddedFont>
      <p:font typeface="Corbel" panose="020B0503020204020204"/>
      <p:regular r:id="rId81"/>
    </p:embeddedFont>
    <p:embeddedFont>
      <p:font typeface="Oswald"/>
      <p:regular r:id="rId82"/>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3" Type="http://schemas.openxmlformats.org/officeDocument/2006/relationships/font" Target="fonts/font5.fntdata"/><Relationship Id="rId82" Type="http://schemas.openxmlformats.org/officeDocument/2006/relationships/font" Target="fonts/font4.fntdata"/><Relationship Id="rId81" Type="http://schemas.openxmlformats.org/officeDocument/2006/relationships/font" Target="fonts/font3.fntdata"/><Relationship Id="rId80" Type="http://schemas.openxmlformats.org/officeDocument/2006/relationships/font" Target="fonts/font2.fntdata"/><Relationship Id="rId8" Type="http://schemas.openxmlformats.org/officeDocument/2006/relationships/slide" Target="slides/slide5.xml"/><Relationship Id="rId79" Type="http://schemas.openxmlformats.org/officeDocument/2006/relationships/font" Target="fonts/font1.fntdata"/><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2" name="Shape 292"/>
        <p:cNvGrpSpPr/>
        <p:nvPr/>
      </p:nvGrpSpPr>
      <p:grpSpPr>
        <a:xfrm>
          <a:off x="0" y="0"/>
          <a:ext cx="0" cy="0"/>
          <a:chOff x="0" y="0"/>
          <a:chExt cx="0" cy="0"/>
        </a:xfrm>
      </p:grpSpPr>
      <p:sp>
        <p:nvSpPr>
          <p:cNvPr id="293" name="Google Shape;293;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4" name="Google Shape;294;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3" name="Shape 313"/>
        <p:cNvGrpSpPr/>
        <p:nvPr/>
      </p:nvGrpSpPr>
      <p:grpSpPr>
        <a:xfrm>
          <a:off x="0" y="0"/>
          <a:ext cx="0" cy="0"/>
          <a:chOff x="0" y="0"/>
          <a:chExt cx="0" cy="0"/>
        </a:xfrm>
      </p:grpSpPr>
      <p:sp>
        <p:nvSpPr>
          <p:cNvPr id="314" name="Google Shape;314;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5" name="Google Shape;315;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c42f813acc_0_119: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6" name="Google Shape;376;gc42f813acc_0_1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 name="Shape 381"/>
        <p:cNvGrpSpPr/>
        <p:nvPr/>
      </p:nvGrpSpPr>
      <p:grpSpPr>
        <a:xfrm>
          <a:off x="0" y="0"/>
          <a:ext cx="0" cy="0"/>
          <a:chOff x="0" y="0"/>
          <a:chExt cx="0" cy="0"/>
        </a:xfrm>
      </p:grpSpPr>
      <p:sp>
        <p:nvSpPr>
          <p:cNvPr id="382" name="Google Shape;382;gc42f813acc_0_12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3" name="Google Shape;383;gc42f813acc_0_1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 name="Shape 388"/>
        <p:cNvGrpSpPr/>
        <p:nvPr/>
      </p:nvGrpSpPr>
      <p:grpSpPr>
        <a:xfrm>
          <a:off x="0" y="0"/>
          <a:ext cx="0" cy="0"/>
          <a:chOff x="0" y="0"/>
          <a:chExt cx="0" cy="0"/>
        </a:xfrm>
      </p:grpSpPr>
      <p:sp>
        <p:nvSpPr>
          <p:cNvPr id="389" name="Google Shape;389;gc42f813acc_0_13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0" name="Google Shape;390;gc42f813acc_0_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1" name="Shape 401"/>
        <p:cNvGrpSpPr/>
        <p:nvPr/>
      </p:nvGrpSpPr>
      <p:grpSpPr>
        <a:xfrm>
          <a:off x="0" y="0"/>
          <a:ext cx="0" cy="0"/>
          <a:chOff x="0" y="0"/>
          <a:chExt cx="0" cy="0"/>
        </a:xfrm>
      </p:grpSpPr>
      <p:sp>
        <p:nvSpPr>
          <p:cNvPr id="402" name="Google Shape;402;gc42f813acc_0_8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3" name="Google Shape;403;gc42f813acc_0_8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c42f813acc_0_7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1" name="Google Shape;411;gc42f813acc_0_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6" name="Shape 416"/>
        <p:cNvGrpSpPr/>
        <p:nvPr/>
      </p:nvGrpSpPr>
      <p:grpSpPr>
        <a:xfrm>
          <a:off x="0" y="0"/>
          <a:ext cx="0" cy="0"/>
          <a:chOff x="0" y="0"/>
          <a:chExt cx="0" cy="0"/>
        </a:xfrm>
      </p:grpSpPr>
      <p:sp>
        <p:nvSpPr>
          <p:cNvPr id="417" name="Google Shape;417;gc42f813acc_0_96: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8" name="Google Shape;418;gc42f813acc_0_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gc42f813acc_0_102: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5" name="Google Shape;425;gc42f813acc_0_10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gc42f813acc_0_2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gc42f813acc_0_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c42f813acc_0_14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1" name="Google Shape;431;gc42f813acc_0_1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c42f813acc_0_14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6" name="Google Shape;436;gc42f813acc_0_1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c42f813acc_0_153: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1" name="Google Shape;441;gc42f813acc_0_1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4" name="Shape 444"/>
        <p:cNvGrpSpPr/>
        <p:nvPr/>
      </p:nvGrpSpPr>
      <p:grpSpPr>
        <a:xfrm>
          <a:off x="0" y="0"/>
          <a:ext cx="0" cy="0"/>
          <a:chOff x="0" y="0"/>
          <a:chExt cx="0" cy="0"/>
        </a:xfrm>
      </p:grpSpPr>
      <p:sp>
        <p:nvSpPr>
          <p:cNvPr id="445" name="Google Shape;445;gc42f813acc_0_15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6" name="Google Shape;446;gc42f813acc_0_1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5" name="Shape 395"/>
        <p:cNvGrpSpPr/>
        <p:nvPr/>
      </p:nvGrpSpPr>
      <p:grpSpPr>
        <a:xfrm>
          <a:off x="0" y="0"/>
          <a:ext cx="0" cy="0"/>
          <a:chOff x="0" y="0"/>
          <a:chExt cx="0" cy="0"/>
        </a:xfrm>
      </p:grpSpPr>
      <p:sp>
        <p:nvSpPr>
          <p:cNvPr id="396" name="Google Shape;396;gc42f813acc_0_68: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7" name="Google Shape;397;gc42f813acc_0_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c42f813acc_0_4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6" name="Google Shape;226;gc42f813acc_0_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c42f813acc_0_15: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gc42f813acc_0_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c42f813acc_0_54: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0" name="Google Shape;240;gc42f813acc_0_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c42f813acc_0_7: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7" name="Google Shape;247;gc42f813acc_0_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3" name="Shape 253"/>
        <p:cNvGrpSpPr/>
        <p:nvPr/>
      </p:nvGrpSpPr>
      <p:grpSpPr>
        <a:xfrm>
          <a:off x="0" y="0"/>
          <a:ext cx="0" cy="0"/>
          <a:chOff x="0" y="0"/>
          <a:chExt cx="0" cy="0"/>
        </a:xfrm>
      </p:grpSpPr>
      <p:sp>
        <p:nvSpPr>
          <p:cNvPr id="254" name="Google Shape;254;gc42f813acc_0_61:notes"/>
          <p:cNvSpPr txBox="1"/>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5" name="Google Shape;255;gc42f813acc_0_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2" name="Google Shape;26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5" name="Google Shape;275;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p:txBody>
      </p:sp>
      <p:sp>
        <p:nvSpPr>
          <p:cNvPr id="6" name="Slide Number Placeholder 5"/>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p:txBody>
      </p:sp>
      <p:sp>
        <p:nvSpPr>
          <p:cNvPr id="9" name="Slide Number Placeholder 8"/>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p:txBody>
      </p:sp>
      <p:sp>
        <p:nvSpPr>
          <p:cNvPr id="7" name="Slide Number Placeholder 6"/>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8" Type="http://schemas.openxmlformats.org/officeDocument/2006/relationships/theme" Target="../theme/theme1.xml"/><Relationship Id="rId37" Type="http://schemas.openxmlformats.org/officeDocument/2006/relationships/image" Target="../media/image2.jpeg"/><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37"/>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marL="0" lvl="0" indent="0" algn="ctr" rtl="0">
              <a:spcBef>
                <a:spcPts val="0"/>
              </a:spcBef>
              <a:spcAft>
                <a:spcPts val="0"/>
              </a:spcAft>
              <a:buNone/>
            </a:pPr>
            <a:fld id="{00000000-1234-1234-1234-123412341234}" type="slidenum">
              <a:rPr lang="en-US"/>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6.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image" Target="../media/image12.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5.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4.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3.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1.xml"/><Relationship Id="rId2" Type="http://schemas.openxmlformats.org/officeDocument/2006/relationships/image" Target="../media/image16.pn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0.xml"/><Relationship Id="rId2" Type="http://schemas.openxmlformats.org/officeDocument/2006/relationships/image" Target="../media/image17.png"/><Relationship Id="rId1"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5.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3.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1.xml"/><Relationship Id="rId2" Type="http://schemas.openxmlformats.org/officeDocument/2006/relationships/image" Target="../media/image6.pn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0.xml"/><Relationship Id="rId1" Type="http://schemas.openxmlformats.org/officeDocument/2006/relationships/image" Target="../media/image3.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9.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8.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12" name="Shape 212"/>
        <p:cNvGrpSpPr/>
        <p:nvPr/>
      </p:nvGrpSpPr>
      <p:grpSpPr>
        <a:xfrm>
          <a:off x="0" y="0"/>
          <a:ext cx="0" cy="0"/>
          <a:chOff x="0" y="0"/>
          <a:chExt cx="0" cy="0"/>
        </a:xfrm>
      </p:grpSpPr>
      <p:pic>
        <p:nvPicPr>
          <p:cNvPr id="213" name="Google Shape;213;p24"/>
          <p:cNvPicPr preferRelativeResize="0"/>
          <p:nvPr>
            <p:ph type="pic" idx="2"/>
          </p:nvPr>
        </p:nvPicPr>
        <p:blipFill rotWithShape="1">
          <a:blip r:embed="rId1"/>
          <a:srcRect/>
          <a:stretch>
            <a:fillRect/>
          </a:stretch>
        </p:blipFill>
        <p:spPr>
          <a:xfrm>
            <a:off x="-168910" y="-99060"/>
            <a:ext cx="12589510" cy="6957060"/>
          </a:xfrm>
          <a:prstGeom prst="rect">
            <a:avLst/>
          </a:prstGeom>
          <a:solidFill>
            <a:srgbClr val="F2F2F2"/>
          </a:solidFill>
          <a:ln>
            <a:noFill/>
          </a:ln>
        </p:spPr>
      </p:pic>
      <p:sp>
        <p:nvSpPr>
          <p:cNvPr id="214" name="Google Shape;214;p24"/>
          <p:cNvSpPr/>
          <p:nvPr/>
        </p:nvSpPr>
        <p:spPr>
          <a:xfrm flipH="1">
            <a:off x="-168275" y="3861435"/>
            <a:ext cx="523240" cy="1894840"/>
          </a:xfrm>
          <a:custGeom>
            <a:avLst/>
            <a:gdLst/>
            <a:ahLst/>
            <a:cxnLst/>
            <a:rect l="l" t="t" r="r" b="b"/>
            <a:pathLst>
              <a:path w="1494549" h="2200275" extrusionOk="0">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panose="020B0503020204020204"/>
              <a:buNone/>
            </a:pPr>
            <a:endParaRPr sz="5000" b="1" i="0" u="none" strike="noStrike" cap="none">
              <a:solidFill>
                <a:srgbClr val="F2F2F2"/>
              </a:solidFill>
              <a:latin typeface="Corbel" panose="020B0503020204020204"/>
              <a:ea typeface="Corbel" panose="020B0503020204020204"/>
              <a:cs typeface="Corbel" panose="020B0503020204020204"/>
              <a:sym typeface="Corbel" panose="020B0503020204020204"/>
            </a:endParaRPr>
          </a:p>
        </p:txBody>
      </p:sp>
      <p:sp>
        <p:nvSpPr>
          <p:cNvPr id="215" name="Google Shape;215;p24"/>
          <p:cNvSpPr/>
          <p:nvPr>
            <p:ph type="ctrTitle"/>
          </p:nvPr>
        </p:nvSpPr>
        <p:spPr>
          <a:xfrm>
            <a:off x="191135" y="3068955"/>
            <a:ext cx="8478520" cy="2859405"/>
          </a:xfrm>
          <a:prstGeom prst="roundRect">
            <a:avLst>
              <a:gd name="adj" fmla="val 2139"/>
            </a:avLst>
          </a:prstGeom>
          <a:gradFill>
            <a:gsLst>
              <a:gs pos="0">
                <a:srgbClr val="3F3F3F"/>
              </a:gs>
              <a:gs pos="100000">
                <a:srgbClr val="0C0C0C"/>
              </a:gs>
            </a:gsLst>
            <a:lin ang="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b="1">
                <a:solidFill>
                  <a:schemeClr val="bg1"/>
                </a:solidFill>
              </a:rPr>
              <a:t>17BIT0368</a:t>
            </a:r>
            <a:endParaRPr lang="en-US" b="1">
              <a:solidFill>
                <a:schemeClr val="bg1"/>
              </a:solidFill>
            </a:endParaRPr>
          </a:p>
          <a:p>
            <a:pPr marL="0" lvl="0" indent="0" algn="l" rtl="0">
              <a:lnSpc>
                <a:spcPct val="80000"/>
              </a:lnSpc>
              <a:spcBef>
                <a:spcPts val="0"/>
              </a:spcBef>
              <a:spcAft>
                <a:spcPts val="0"/>
              </a:spcAft>
              <a:buClr>
                <a:srgbClr val="F2F2F2"/>
              </a:buClr>
              <a:buSzPts val="5000"/>
              <a:buFont typeface="Corbel" panose="020B0503020204020204"/>
              <a:buNone/>
            </a:pPr>
            <a:r>
              <a:rPr lang="en-US" b="1">
                <a:solidFill>
                  <a:schemeClr val="bg1"/>
                </a:solidFill>
              </a:rPr>
              <a:t>Capstone </a:t>
            </a:r>
            <a:endParaRPr lang="en-US" b="1">
              <a:solidFill>
                <a:schemeClr val="bg1"/>
              </a:solidFill>
            </a:endParaRPr>
          </a:p>
          <a:p>
            <a:pPr marL="0" lvl="0" indent="0" algn="l" rtl="0">
              <a:lnSpc>
                <a:spcPct val="80000"/>
              </a:lnSpc>
              <a:spcBef>
                <a:spcPts val="0"/>
              </a:spcBef>
              <a:spcAft>
                <a:spcPts val="0"/>
              </a:spcAft>
              <a:buClr>
                <a:srgbClr val="F2F2F2"/>
              </a:buClr>
              <a:buSzPts val="5000"/>
              <a:buFont typeface="Corbel" panose="020B0503020204020204"/>
              <a:buNone/>
            </a:pPr>
            <a:r>
              <a:rPr lang="en-US" b="1">
                <a:solidFill>
                  <a:schemeClr val="bg1"/>
                </a:solidFill>
              </a:rPr>
              <a:t>Offcampus+mini-project</a:t>
            </a:r>
            <a:endParaRPr lang="en-US" b="1">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95" name="Shape 295"/>
        <p:cNvGrpSpPr/>
        <p:nvPr/>
      </p:nvGrpSpPr>
      <p:grpSpPr>
        <a:xfrm>
          <a:off x="0" y="0"/>
          <a:ext cx="0" cy="0"/>
          <a:chOff x="0" y="0"/>
          <a:chExt cx="0" cy="0"/>
        </a:xfrm>
      </p:grpSpPr>
      <p:pic>
        <p:nvPicPr>
          <p:cNvPr id="296" name="Google Shape;296;p34" descr="A screenshot of a cell phone&#10;&#10;Description automatically generated"/>
          <p:cNvPicPr preferRelativeResize="0"/>
          <p:nvPr>
            <p:ph type="pic" idx="2"/>
          </p:nvPr>
        </p:nvPicPr>
        <p:blipFill rotWithShape="1">
          <a:blip r:embed="rId1"/>
          <a:srcRect l="23875" r="23874"/>
          <a:stretch>
            <a:fillRect/>
          </a:stretch>
        </p:blipFill>
        <p:spPr>
          <a:xfrm>
            <a:off x="6312537" y="432000"/>
            <a:ext cx="5511800" cy="5760000"/>
          </a:xfrm>
          <a:prstGeom prst="rect">
            <a:avLst/>
          </a:prstGeom>
          <a:noFill/>
          <a:ln>
            <a:noFill/>
          </a:ln>
        </p:spPr>
      </p:pic>
      <p:sp>
        <p:nvSpPr>
          <p:cNvPr id="297" name="Google Shape;297;p34"/>
          <p:cNvSpPr txBox="1"/>
          <p:nvPr>
            <p:ph type="title"/>
          </p:nvPr>
        </p:nvSpPr>
        <p:spPr>
          <a:xfrm>
            <a:off x="432000" y="432000"/>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Log the information</a:t>
            </a:r>
            <a:endParaRPr lang="en-US"/>
          </a:p>
        </p:txBody>
      </p:sp>
      <p:sp>
        <p:nvSpPr>
          <p:cNvPr id="298" name="Google Shape;298;p34"/>
          <p:cNvSpPr txBox="1"/>
          <p:nvPr>
            <p:ph type="body" idx="1"/>
          </p:nvPr>
        </p:nvSpPr>
        <p:spPr>
          <a:xfrm>
            <a:off x="431801" y="1008000"/>
            <a:ext cx="5472000"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3F3F3F"/>
              </a:buClr>
              <a:buSzPts val="1800"/>
              <a:buNone/>
            </a:pPr>
            <a:r>
              <a:rPr lang="en-US"/>
              <a:t>Collect all the relevant links and add it to our query base</a:t>
            </a:r>
            <a:endParaRPr lang="en-US"/>
          </a:p>
        </p:txBody>
      </p:sp>
      <p:sp>
        <p:nvSpPr>
          <p:cNvPr id="299" name="Google Shape;299;p34"/>
          <p:cNvSpPr txBox="1"/>
          <p:nvPr>
            <p:ph type="body" idx="3"/>
          </p:nvPr>
        </p:nvSpPr>
        <p:spPr>
          <a:xfrm>
            <a:off x="119580" y="2205621"/>
            <a:ext cx="5472000" cy="4680434"/>
          </a:xfrm>
          <a:prstGeom prst="rect">
            <a:avLst/>
          </a:prstGeom>
          <a:noFill/>
          <a:ln>
            <a:noFill/>
          </a:ln>
        </p:spPr>
        <p:txBody>
          <a:bodyPr spcFirstLastPara="1" wrap="square" lIns="0" tIns="0" rIns="0" bIns="0" anchor="t" anchorCtr="0">
            <a:noAutofit/>
          </a:bodyPr>
          <a:lstStyle/>
          <a:p>
            <a:pPr marL="266700" lvl="0" indent="-266700" algn="l" rtl="0">
              <a:lnSpc>
                <a:spcPct val="90000"/>
              </a:lnSpc>
              <a:spcBef>
                <a:spcPts val="0"/>
              </a:spcBef>
              <a:spcAft>
                <a:spcPts val="0"/>
              </a:spcAft>
              <a:buClr>
                <a:srgbClr val="3F3F3F"/>
              </a:buClr>
              <a:buSzPts val="1800"/>
              <a:buChar char="•"/>
            </a:pPr>
            <a:r>
              <a:rPr lang="en-US"/>
              <a:t>Research analyst open all relevant tabs in there browser related to the query</a:t>
            </a:r>
            <a:endParaRPr lang="en-US"/>
          </a:p>
          <a:p>
            <a:pPr marL="266700" lvl="0" indent="-266700" algn="l" rtl="0">
              <a:lnSpc>
                <a:spcPct val="90000"/>
              </a:lnSpc>
              <a:spcBef>
                <a:spcPts val="1000"/>
              </a:spcBef>
              <a:spcAft>
                <a:spcPts val="0"/>
              </a:spcAft>
              <a:buClr>
                <a:srgbClr val="3F3F3F"/>
              </a:buClr>
              <a:buSzPts val="1800"/>
              <a:buChar char="•"/>
            </a:pPr>
            <a:r>
              <a:rPr lang="en-US"/>
              <a:t>Using a extension, they collect and save all those tabs to our system with keywords and problem statement</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3930850" y="620594"/>
            <a:ext cx="3932237" cy="1600199"/>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Analyse the Links</a:t>
            </a:r>
            <a:endParaRPr lang="en-US"/>
          </a:p>
        </p:txBody>
      </p:sp>
      <p:grpSp>
        <p:nvGrpSpPr>
          <p:cNvPr id="319" name="Google Shape;319;p35"/>
          <p:cNvGrpSpPr/>
          <p:nvPr/>
        </p:nvGrpSpPr>
        <p:grpSpPr>
          <a:xfrm>
            <a:off x="1711672" y="2773423"/>
            <a:ext cx="7735504" cy="2731848"/>
            <a:chOff x="0" y="1614296"/>
            <a:chExt cx="7735504" cy="2731848"/>
          </a:xfrm>
        </p:grpSpPr>
        <p:sp>
          <p:nvSpPr>
            <p:cNvPr id="320" name="Google Shape;320;p35"/>
            <p:cNvSpPr/>
            <p:nvPr/>
          </p:nvSpPr>
          <p:spPr>
            <a:xfrm rot="5400000">
              <a:off x="196"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5"/>
            <p:cNvSpPr/>
            <p:nvPr/>
          </p:nvSpPr>
          <p:spPr>
            <a:xfrm rot="-5400000">
              <a:off x="2631041"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5"/>
            <p:cNvSpPr/>
            <p:nvPr/>
          </p:nvSpPr>
          <p:spPr>
            <a:xfrm>
              <a:off x="2933303"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5"/>
            <p:cNvSpPr txBox="1"/>
            <p:nvPr/>
          </p:nvSpPr>
          <p:spPr>
            <a:xfrm>
              <a:off x="2933303"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Parse</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4" name="Google Shape;324;p35"/>
            <p:cNvSpPr/>
            <p:nvPr/>
          </p:nvSpPr>
          <p:spPr>
            <a:xfrm rot="5400000">
              <a:off x="2549044"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5"/>
            <p:cNvSpPr/>
            <p:nvPr/>
          </p:nvSpPr>
          <p:spPr>
            <a:xfrm rot="-5400000">
              <a:off x="5179116" y="1614100"/>
              <a:ext cx="2556191" cy="2556584"/>
            </a:xfrm>
            <a:prstGeom prst="blockArc">
              <a:avLst>
                <a:gd name="adj1" fmla="val 13500000"/>
                <a:gd name="adj2" fmla="val 18900000"/>
                <a:gd name="adj3" fmla="val 4960"/>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5"/>
            <p:cNvSpPr/>
            <p:nvPr/>
          </p:nvSpPr>
          <p:spPr>
            <a:xfrm>
              <a:off x="5294952"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5"/>
            <p:cNvSpPr txBox="1"/>
            <p:nvPr/>
          </p:nvSpPr>
          <p:spPr>
            <a:xfrm>
              <a:off x="5294952"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Store</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28" name="Google Shape;328;p35"/>
            <p:cNvSpPr/>
            <p:nvPr/>
          </p:nvSpPr>
          <p:spPr>
            <a:xfrm>
              <a:off x="2870939" y="2347777"/>
              <a:ext cx="1171186" cy="1171186"/>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5"/>
            <p:cNvSpPr txBox="1"/>
            <p:nvPr/>
          </p:nvSpPr>
          <p:spPr>
            <a:xfrm>
              <a:off x="3034483" y="2485885"/>
              <a:ext cx="675278" cy="894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panose="020F0502020204030204"/>
                <a:buNone/>
              </a:pPr>
              <a:r>
                <a:rPr lang="en-US" sz="1100">
                  <a:solidFill>
                    <a:schemeClr val="dk1"/>
                  </a:solidFill>
                  <a:latin typeface="Calibri" panose="020F0502020204030204"/>
                  <a:ea typeface="Calibri" panose="020F0502020204030204"/>
                  <a:cs typeface="Calibri" panose="020F0502020204030204"/>
                  <a:sym typeface="Calibri" panose="020F0502020204030204"/>
                </a:rPr>
                <a:t>Embedding</a:t>
              </a:r>
              <a:endParaRPr lang="en-US" sz="1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0" name="Google Shape;330;p35"/>
            <p:cNvSpPr/>
            <p:nvPr/>
          </p:nvSpPr>
          <p:spPr>
            <a:xfrm>
              <a:off x="3715037" y="2347777"/>
              <a:ext cx="1171186" cy="1171186"/>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5"/>
            <p:cNvSpPr txBox="1"/>
            <p:nvPr/>
          </p:nvSpPr>
          <p:spPr>
            <a:xfrm>
              <a:off x="4047401" y="2485885"/>
              <a:ext cx="675278" cy="89497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100"/>
                <a:buFont typeface="Calibri" panose="020F0502020204030204"/>
                <a:buNone/>
              </a:pPr>
              <a:r>
                <a:rPr lang="en-US" sz="1100">
                  <a:solidFill>
                    <a:schemeClr val="dk1"/>
                  </a:solidFill>
                  <a:latin typeface="Calibri" panose="020F0502020204030204"/>
                  <a:ea typeface="Calibri" panose="020F0502020204030204"/>
                  <a:cs typeface="Calibri" panose="020F0502020204030204"/>
                  <a:sym typeface="Calibri" panose="020F0502020204030204"/>
                </a:rPr>
                <a:t>vectors</a:t>
              </a:r>
              <a:endParaRPr lang="en-US" sz="11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2" name="Google Shape;332;p35"/>
            <p:cNvSpPr/>
            <p:nvPr/>
          </p:nvSpPr>
          <p:spPr>
            <a:xfrm>
              <a:off x="737326" y="2002342"/>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5"/>
            <p:cNvSpPr txBox="1"/>
            <p:nvPr/>
          </p:nvSpPr>
          <p:spPr>
            <a:xfrm>
              <a:off x="855941" y="2120959"/>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text</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4" name="Google Shape;334;p35"/>
            <p:cNvSpPr/>
            <p:nvPr/>
          </p:nvSpPr>
          <p:spPr>
            <a:xfrm>
              <a:off x="438603" y="2679514"/>
              <a:ext cx="397854" cy="397695"/>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5"/>
            <p:cNvSpPr/>
            <p:nvPr/>
          </p:nvSpPr>
          <p:spPr>
            <a:xfrm>
              <a:off x="1613745" y="2161666"/>
              <a:ext cx="231496" cy="231344"/>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5"/>
            <p:cNvSpPr/>
            <p:nvPr/>
          </p:nvSpPr>
          <p:spPr>
            <a:xfrm>
              <a:off x="1527717" y="2486111"/>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5"/>
            <p:cNvSpPr txBox="1"/>
            <p:nvPr/>
          </p:nvSpPr>
          <p:spPr>
            <a:xfrm>
              <a:off x="1646332" y="2604728"/>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html</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38" name="Google Shape;338;p35"/>
            <p:cNvSpPr/>
            <p:nvPr/>
          </p:nvSpPr>
          <p:spPr>
            <a:xfrm>
              <a:off x="1612415" y="3345619"/>
              <a:ext cx="231496" cy="231344"/>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5"/>
            <p:cNvSpPr/>
            <p:nvPr/>
          </p:nvSpPr>
          <p:spPr>
            <a:xfrm>
              <a:off x="751759" y="2948977"/>
              <a:ext cx="809951" cy="809970"/>
            </a:xfrm>
            <a:prstGeom prst="ellipse">
              <a:avLst/>
            </a:prstGeom>
            <a:solidFill>
              <a:schemeClr val="accent1">
                <a:alpha val="49803"/>
              </a:schemeClr>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5"/>
            <p:cNvSpPr txBox="1"/>
            <p:nvPr/>
          </p:nvSpPr>
          <p:spPr>
            <a:xfrm>
              <a:off x="870374" y="3067594"/>
              <a:ext cx="572721" cy="572736"/>
            </a:xfrm>
            <a:prstGeom prst="rect">
              <a:avLst/>
            </a:prstGeom>
            <a:noFill/>
            <a:ln>
              <a:noFill/>
            </a:ln>
          </p:spPr>
          <p:txBody>
            <a:bodyPr spcFirstLastPara="1" wrap="square" lIns="49525" tIns="49525" rIns="49525" bIns="49525"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r>
                <a:rPr lang="en-US" sz="1300">
                  <a:solidFill>
                    <a:schemeClr val="dk1"/>
                  </a:solidFill>
                  <a:latin typeface="Calibri" panose="020F0502020204030204"/>
                  <a:ea typeface="Calibri" panose="020F0502020204030204"/>
                  <a:cs typeface="Calibri" panose="020F0502020204030204"/>
                  <a:sym typeface="Calibri" panose="020F0502020204030204"/>
                </a:rPr>
                <a:t>images</a:t>
              </a:r>
              <a:endParaRPr lang="en-US" sz="13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341" name="Google Shape;341;p35"/>
            <p:cNvSpPr/>
            <p:nvPr/>
          </p:nvSpPr>
          <p:spPr>
            <a:xfrm>
              <a:off x="5515414" y="2142636"/>
              <a:ext cx="1492952" cy="149268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5"/>
            <p:cNvSpPr txBox="1"/>
            <p:nvPr/>
          </p:nvSpPr>
          <p:spPr>
            <a:xfrm>
              <a:off x="5734052" y="2361234"/>
              <a:ext cx="1055676" cy="1055486"/>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lt1"/>
                </a:buClr>
                <a:buSzPts val="2300"/>
                <a:buFont typeface="Calibri" panose="020F0502020204030204"/>
                <a:buNone/>
              </a:pPr>
              <a:r>
                <a:rPr lang="en-US" sz="2300">
                  <a:solidFill>
                    <a:schemeClr val="lt1"/>
                  </a:solidFill>
                  <a:latin typeface="Calibri" panose="020F0502020204030204"/>
                  <a:ea typeface="Calibri" panose="020F0502020204030204"/>
                  <a:cs typeface="Calibri" panose="020F0502020204030204"/>
                  <a:sym typeface="Calibri" panose="020F0502020204030204"/>
                </a:rPr>
                <a:t>models</a:t>
              </a:r>
              <a:endParaRPr lang="en-US" sz="2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35"/>
            <p:cNvSpPr/>
            <p:nvPr/>
          </p:nvSpPr>
          <p:spPr>
            <a:xfrm>
              <a:off x="480374" y="3834743"/>
              <a:ext cx="1940837" cy="5114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5"/>
            <p:cNvSpPr txBox="1"/>
            <p:nvPr/>
          </p:nvSpPr>
          <p:spPr>
            <a:xfrm>
              <a:off x="480374" y="3834743"/>
              <a:ext cx="1940837" cy="511402"/>
            </a:xfrm>
            <a:prstGeom prst="rect">
              <a:avLst/>
            </a:prstGeom>
            <a:noFill/>
            <a:ln>
              <a:noFill/>
            </a:ln>
          </p:spPr>
          <p:txBody>
            <a:bodyPr spcFirstLastPara="1" wrap="square" lIns="87625" tIns="87625" rIns="87625" bIns="87625" anchor="ctr" anchorCtr="0">
              <a:noAutofit/>
            </a:bodyPr>
            <a:lstStyle/>
            <a:p>
              <a:pPr marL="0" marR="0" lvl="0" indent="0" algn="ctr" rtl="0">
                <a:lnSpc>
                  <a:spcPct val="90000"/>
                </a:lnSpc>
                <a:spcBef>
                  <a:spcPts val="0"/>
                </a:spcBef>
                <a:spcAft>
                  <a:spcPts val="0"/>
                </a:spcAft>
                <a:buClr>
                  <a:schemeClr val="dk1"/>
                </a:buClr>
                <a:buSzPts val="2300"/>
                <a:buFont typeface="Calibri" panose="020F0502020204030204"/>
                <a:buNone/>
              </a:pPr>
              <a:r>
                <a:rPr lang="en-US" sz="2300">
                  <a:solidFill>
                    <a:schemeClr val="dk1"/>
                  </a:solidFill>
                  <a:latin typeface="Calibri" panose="020F0502020204030204"/>
                  <a:ea typeface="Calibri" panose="020F0502020204030204"/>
                  <a:cs typeface="Calibri" panose="020F0502020204030204"/>
                  <a:sym typeface="Calibri" panose="020F0502020204030204"/>
                </a:rPr>
                <a:t>Crawl</a:t>
              </a:r>
              <a:endParaRPr lang="en-US" sz="2300">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432000" y="432000"/>
            <a:ext cx="11340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panose="020B0503020204020204"/>
              <a:buNone/>
            </a:pPr>
            <a:r>
              <a:rPr lang="en-US"/>
              <a:t>Improving the system</a:t>
            </a:r>
            <a:endParaRPr lang="en-US"/>
          </a:p>
        </p:txBody>
      </p:sp>
      <p:sp>
        <p:nvSpPr>
          <p:cNvPr id="351" name="Google Shape;351;p36"/>
          <p:cNvSpPr txBox="1"/>
          <p:nvPr>
            <p:ph type="body" idx="1"/>
          </p:nvPr>
        </p:nvSpPr>
        <p:spPr>
          <a:xfrm>
            <a:off x="431800" y="1511250"/>
            <a:ext cx="5484930" cy="82391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2400"/>
              <a:buNone/>
            </a:pPr>
            <a:r>
              <a:rPr lang="en-US"/>
              <a:t>Expand the corpus</a:t>
            </a:r>
            <a:endParaRPr lang="en-US"/>
          </a:p>
        </p:txBody>
      </p:sp>
      <p:sp>
        <p:nvSpPr>
          <p:cNvPr id="352" name="Google Shape;352;p36"/>
          <p:cNvSpPr txBox="1"/>
          <p:nvPr>
            <p:ph type="body" idx="2"/>
          </p:nvPr>
        </p:nvSpPr>
        <p:spPr>
          <a:xfrm>
            <a:off x="6339334" y="1518287"/>
            <a:ext cx="5420666" cy="823912"/>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rgbClr val="3F3F3F"/>
              </a:buClr>
              <a:buSzPts val="2400"/>
              <a:buNone/>
            </a:pPr>
            <a:r>
              <a:rPr lang="en-US"/>
              <a:t>Improve the models</a:t>
            </a:r>
            <a:endParaRPr lang="en-US"/>
          </a:p>
        </p:txBody>
      </p:sp>
      <p:grpSp>
        <p:nvGrpSpPr>
          <p:cNvPr id="353" name="Google Shape;353;p36"/>
          <p:cNvGrpSpPr/>
          <p:nvPr/>
        </p:nvGrpSpPr>
        <p:grpSpPr>
          <a:xfrm>
            <a:off x="6627220" y="2489132"/>
            <a:ext cx="4855760" cy="3699010"/>
            <a:chOff x="288332" y="1519"/>
            <a:chExt cx="4855760" cy="3699010"/>
          </a:xfrm>
        </p:grpSpPr>
        <p:sp>
          <p:nvSpPr>
            <p:cNvPr id="354" name="Google Shape;354;p36"/>
            <p:cNvSpPr/>
            <p:nvPr/>
          </p:nvSpPr>
          <p:spPr>
            <a:xfrm>
              <a:off x="288332" y="1519"/>
              <a:ext cx="1348822" cy="134882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6"/>
            <p:cNvSpPr txBox="1"/>
            <p:nvPr/>
          </p:nvSpPr>
          <p:spPr>
            <a:xfrm>
              <a:off x="485862" y="199049"/>
              <a:ext cx="953762" cy="953762"/>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panose="020F0502020204030204"/>
                <a:buNone/>
              </a:pPr>
              <a:r>
                <a:rPr lang="en-US" sz="1800">
                  <a:solidFill>
                    <a:schemeClr val="lt1"/>
                  </a:solidFill>
                  <a:latin typeface="Calibri" panose="020F0502020204030204"/>
                  <a:ea typeface="Calibri" panose="020F0502020204030204"/>
                  <a:cs typeface="Calibri" panose="020F0502020204030204"/>
                  <a:sym typeface="Calibri" panose="020F0502020204030204"/>
                </a:rPr>
                <a:t>Feedback 1 model</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6" name="Google Shape;356;p36"/>
            <p:cNvSpPr/>
            <p:nvPr/>
          </p:nvSpPr>
          <p:spPr>
            <a:xfrm>
              <a:off x="571585" y="1459866"/>
              <a:ext cx="782316" cy="782316"/>
            </a:xfrm>
            <a:prstGeom prst="mathPlus">
              <a:avLst>
                <a:gd name="adj1" fmla="val 23520"/>
              </a:avLst>
            </a:pr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6"/>
            <p:cNvSpPr txBox="1"/>
            <p:nvPr/>
          </p:nvSpPr>
          <p:spPr>
            <a:xfrm>
              <a:off x="675281" y="1759024"/>
              <a:ext cx="574924" cy="184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300"/>
                <a:buFont typeface="Calibri" panose="020F0502020204030204"/>
                <a:buNone/>
              </a:pP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8" name="Google Shape;358;p36"/>
            <p:cNvSpPr/>
            <p:nvPr/>
          </p:nvSpPr>
          <p:spPr>
            <a:xfrm>
              <a:off x="288332" y="2351707"/>
              <a:ext cx="1348822" cy="1348822"/>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6"/>
            <p:cNvSpPr txBox="1"/>
            <p:nvPr/>
          </p:nvSpPr>
          <p:spPr>
            <a:xfrm>
              <a:off x="485862" y="2549237"/>
              <a:ext cx="953762" cy="953762"/>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panose="020F0502020204030204"/>
                <a:buNone/>
              </a:pPr>
              <a:r>
                <a:rPr lang="en-US" sz="1800">
                  <a:solidFill>
                    <a:schemeClr val="lt1"/>
                  </a:solidFill>
                  <a:latin typeface="Calibri" panose="020F0502020204030204"/>
                  <a:ea typeface="Calibri" panose="020F0502020204030204"/>
                  <a:cs typeface="Calibri" panose="020F0502020204030204"/>
                  <a:sym typeface="Calibri" panose="020F0502020204030204"/>
                </a:rPr>
                <a:t>Feedback 2 model</a:t>
              </a:r>
              <a:endParaRPr lang="en-US"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36"/>
            <p:cNvSpPr/>
            <p:nvPr/>
          </p:nvSpPr>
          <p:spPr>
            <a:xfrm>
              <a:off x="1839477" y="1600144"/>
              <a:ext cx="428925" cy="501761"/>
            </a:xfrm>
            <a:prstGeom prst="rightArrow">
              <a:avLst>
                <a:gd name="adj1" fmla="val 60000"/>
                <a:gd name="adj2" fmla="val 50000"/>
              </a:avLst>
            </a:pr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6"/>
            <p:cNvSpPr txBox="1"/>
            <p:nvPr/>
          </p:nvSpPr>
          <p:spPr>
            <a:xfrm>
              <a:off x="1839477" y="1700496"/>
              <a:ext cx="300248" cy="3010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1400"/>
                <a:buFont typeface="Calibri" panose="020F0502020204030204"/>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2" name="Google Shape;362;p36"/>
            <p:cNvSpPr/>
            <p:nvPr/>
          </p:nvSpPr>
          <p:spPr>
            <a:xfrm>
              <a:off x="2446448" y="502202"/>
              <a:ext cx="2697644" cy="2697644"/>
            </a:xfrm>
            <a:prstGeom prst="ellipse">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6"/>
            <p:cNvSpPr txBox="1"/>
            <p:nvPr/>
          </p:nvSpPr>
          <p:spPr>
            <a:xfrm>
              <a:off x="2841509" y="897263"/>
              <a:ext cx="1907522" cy="190752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5400"/>
                <a:buFont typeface="Calibri" panose="020F0502020204030204"/>
                <a:buNone/>
              </a:pPr>
              <a:r>
                <a:rPr lang="en-US" sz="5400">
                  <a:solidFill>
                    <a:schemeClr val="lt1"/>
                  </a:solidFill>
                  <a:latin typeface="Calibri" panose="020F0502020204030204"/>
                  <a:ea typeface="Calibri" panose="020F0502020204030204"/>
                  <a:cs typeface="Calibri" panose="020F0502020204030204"/>
                  <a:sym typeface="Calibri" panose="020F0502020204030204"/>
                </a:rPr>
                <a:t>Better model</a:t>
              </a:r>
              <a:endParaRPr lang="en-US" sz="5400">
                <a:solidFill>
                  <a:schemeClr val="lt1"/>
                </a:solidFill>
                <a:latin typeface="Calibri" panose="020F0502020204030204"/>
                <a:ea typeface="Calibri" panose="020F0502020204030204"/>
                <a:cs typeface="Calibri" panose="020F0502020204030204"/>
                <a:sym typeface="Calibri" panose="020F0502020204030204"/>
              </a:endParaRPr>
            </a:p>
          </p:txBody>
        </p:sp>
      </p:grpSp>
      <p:grpSp>
        <p:nvGrpSpPr>
          <p:cNvPr id="364" name="Google Shape;364;p36"/>
          <p:cNvGrpSpPr/>
          <p:nvPr/>
        </p:nvGrpSpPr>
        <p:grpSpPr>
          <a:xfrm>
            <a:off x="1545372" y="2334965"/>
            <a:ext cx="3891258" cy="4120583"/>
            <a:chOff x="1113572" y="-152648"/>
            <a:chExt cx="3891258" cy="4120583"/>
          </a:xfrm>
        </p:grpSpPr>
        <p:sp>
          <p:nvSpPr>
            <p:cNvPr id="365" name="Google Shape;365;p36"/>
            <p:cNvSpPr/>
            <p:nvPr/>
          </p:nvSpPr>
          <p:spPr>
            <a:xfrm>
              <a:off x="2560479" y="1665922"/>
              <a:ext cx="2036127" cy="2036127"/>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6"/>
            <p:cNvSpPr txBox="1"/>
            <p:nvPr/>
          </p:nvSpPr>
          <p:spPr>
            <a:xfrm>
              <a:off x="2969831" y="2142875"/>
              <a:ext cx="1217423" cy="1046611"/>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New Query Data</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7" name="Google Shape;367;p36"/>
            <p:cNvSpPr/>
            <p:nvPr/>
          </p:nvSpPr>
          <p:spPr>
            <a:xfrm>
              <a:off x="1375822" y="1184656"/>
              <a:ext cx="1480820" cy="148082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6"/>
            <p:cNvSpPr txBox="1"/>
            <p:nvPr/>
          </p:nvSpPr>
          <p:spPr>
            <a:xfrm>
              <a:off x="1748623" y="1559710"/>
              <a:ext cx="735218" cy="730712"/>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Discard non relevant data</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9" name="Google Shape;369;p36"/>
            <p:cNvSpPr/>
            <p:nvPr/>
          </p:nvSpPr>
          <p:spPr>
            <a:xfrm rot="-900000">
              <a:off x="2205233" y="163041"/>
              <a:ext cx="1450901" cy="145090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6"/>
            <p:cNvSpPr txBox="1"/>
            <p:nvPr/>
          </p:nvSpPr>
          <p:spPr>
            <a:xfrm>
              <a:off x="2523458" y="481266"/>
              <a:ext cx="814451" cy="814451"/>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Clr>
                  <a:schemeClr val="lt1"/>
                </a:buClr>
                <a:buSzPts val="1200"/>
                <a:buFont typeface="Calibri" panose="020F0502020204030204"/>
                <a:buNone/>
              </a:pPr>
              <a:r>
                <a:rPr lang="en-US" sz="1200">
                  <a:solidFill>
                    <a:schemeClr val="lt1"/>
                  </a:solidFill>
                  <a:latin typeface="Calibri" panose="020F0502020204030204"/>
                  <a:ea typeface="Calibri" panose="020F0502020204030204"/>
                  <a:cs typeface="Calibri" panose="020F0502020204030204"/>
                  <a:sym typeface="Calibri" panose="020F0502020204030204"/>
                </a:rPr>
                <a:t>Add new relevant links to corpus</a:t>
              </a:r>
              <a:endParaRPr lang="en-US" sz="12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1" name="Google Shape;371;p36"/>
            <p:cNvSpPr/>
            <p:nvPr/>
          </p:nvSpPr>
          <p:spPr>
            <a:xfrm>
              <a:off x="2398587" y="1361692"/>
              <a:ext cx="2606243" cy="2606243"/>
            </a:xfrm>
            <a:custGeom>
              <a:avLst/>
              <a:gdLst/>
              <a:ahLst/>
              <a:cxnLst/>
              <a:rect l="l" t="t" r="r" b="b"/>
              <a:pathLst>
                <a:path w="120000" h="120000" extrusionOk="0">
                  <a:moveTo>
                    <a:pt x="54923" y="3980"/>
                  </a:moveTo>
                  <a:lnTo>
                    <a:pt x="54923" y="3980"/>
                  </a:lnTo>
                  <a:cubicBezTo>
                    <a:pt x="77964" y="1891"/>
                    <a:pt x="99934" y="14124"/>
                    <a:pt x="110295" y="34810"/>
                  </a:cubicBezTo>
                  <a:cubicBezTo>
                    <a:pt x="120655" y="55497"/>
                    <a:pt x="117293" y="80417"/>
                    <a:pt x="101821" y="97618"/>
                  </a:cubicBezTo>
                  <a:lnTo>
                    <a:pt x="104385" y="100340"/>
                  </a:lnTo>
                  <a:lnTo>
                    <a:pt x="96645" y="98894"/>
                  </a:lnTo>
                  <a:lnTo>
                    <a:pt x="95384" y="90786"/>
                  </a:lnTo>
                  <a:lnTo>
                    <a:pt x="97948" y="93508"/>
                  </a:lnTo>
                  <a:lnTo>
                    <a:pt x="97948" y="93508"/>
                  </a:lnTo>
                  <a:cubicBezTo>
                    <a:pt x="111674" y="77963"/>
                    <a:pt x="114531" y="55620"/>
                    <a:pt x="105160" y="37121"/>
                  </a:cubicBezTo>
                  <a:cubicBezTo>
                    <a:pt x="95788" y="18623"/>
                    <a:pt x="76083" y="7710"/>
                    <a:pt x="55431" y="9582"/>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6"/>
            <p:cNvSpPr/>
            <p:nvPr/>
          </p:nvSpPr>
          <p:spPr>
            <a:xfrm>
              <a:off x="1113572" y="859119"/>
              <a:ext cx="1893598" cy="1893598"/>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6"/>
            <p:cNvSpPr/>
            <p:nvPr/>
          </p:nvSpPr>
          <p:spPr>
            <a:xfrm>
              <a:off x="1869624" y="-152648"/>
              <a:ext cx="2041680" cy="204168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AD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37"/>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79" name="Google Shape;379;p37"/>
          <p:cNvSpPr txBox="1"/>
          <p:nvPr/>
        </p:nvSpPr>
        <p:spPr>
          <a:xfrm>
            <a:off x="3553875" y="170575"/>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80" name="Google Shape;380;p37"/>
          <p:cNvPicPr preferRelativeResize="0"/>
          <p:nvPr/>
        </p:nvPicPr>
        <p:blipFill>
          <a:blip r:embed="rId1"/>
          <a:stretch>
            <a:fillRect/>
          </a:stretch>
        </p:blipFill>
        <p:spPr>
          <a:xfrm>
            <a:off x="0" y="836575"/>
            <a:ext cx="12192001" cy="8128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84" name="Shape 384"/>
        <p:cNvGrpSpPr/>
        <p:nvPr/>
      </p:nvGrpSpPr>
      <p:grpSpPr>
        <a:xfrm>
          <a:off x="0" y="0"/>
          <a:ext cx="0" cy="0"/>
          <a:chOff x="0" y="0"/>
          <a:chExt cx="0" cy="0"/>
        </a:xfrm>
      </p:grpSpPr>
      <p:sp>
        <p:nvSpPr>
          <p:cNvPr id="385" name="Google Shape;385;p38"/>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86" name="Google Shape;386;p38"/>
          <p:cNvSpPr txBox="1"/>
          <p:nvPr/>
        </p:nvSpPr>
        <p:spPr>
          <a:xfrm>
            <a:off x="3508550" y="0"/>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87" name="Google Shape;387;p38"/>
          <p:cNvPicPr preferRelativeResize="0"/>
          <p:nvPr/>
        </p:nvPicPr>
        <p:blipFill>
          <a:blip r:embed="rId1"/>
          <a:stretch>
            <a:fillRect/>
          </a:stretch>
        </p:blipFill>
        <p:spPr>
          <a:xfrm>
            <a:off x="1072515" y="504190"/>
            <a:ext cx="10321290" cy="62909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91" name="Shape 391"/>
        <p:cNvGrpSpPr/>
        <p:nvPr/>
      </p:nvGrpSpPr>
      <p:grpSpPr>
        <a:xfrm>
          <a:off x="0" y="0"/>
          <a:ext cx="0" cy="0"/>
          <a:chOff x="0" y="0"/>
          <a:chExt cx="0" cy="0"/>
        </a:xfrm>
      </p:grpSpPr>
      <p:sp>
        <p:nvSpPr>
          <p:cNvPr id="392" name="Google Shape;392;p39"/>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393" name="Google Shape;393;p39"/>
          <p:cNvSpPr txBox="1"/>
          <p:nvPr/>
        </p:nvSpPr>
        <p:spPr>
          <a:xfrm>
            <a:off x="3553875" y="170575"/>
            <a:ext cx="8323200" cy="523200"/>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en-US" sz="2200">
                <a:latin typeface="Calibri" panose="020F0502020204030204"/>
                <a:ea typeface="Calibri" panose="020F0502020204030204"/>
                <a:cs typeface="Calibri" panose="020F0502020204030204"/>
                <a:sym typeface="Calibri" panose="020F0502020204030204"/>
              </a:rPr>
              <a:t>Literature Survey</a:t>
            </a:r>
            <a:endParaRPr sz="2200">
              <a:latin typeface="Calibri" panose="020F0502020204030204"/>
              <a:ea typeface="Calibri" panose="020F0502020204030204"/>
              <a:cs typeface="Calibri" panose="020F0502020204030204"/>
              <a:sym typeface="Calibri" panose="020F0502020204030204"/>
            </a:endParaRPr>
          </a:p>
        </p:txBody>
      </p:sp>
      <p:pic>
        <p:nvPicPr>
          <p:cNvPr id="394" name="Google Shape;394;p39"/>
          <p:cNvPicPr preferRelativeResize="0"/>
          <p:nvPr/>
        </p:nvPicPr>
        <p:blipFill>
          <a:blip r:embed="rId1"/>
          <a:stretch>
            <a:fillRect/>
          </a:stretch>
        </p:blipFill>
        <p:spPr>
          <a:xfrm>
            <a:off x="-71500" y="693775"/>
            <a:ext cx="11495451" cy="6230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04" name="Shape 404"/>
        <p:cNvGrpSpPr/>
        <p:nvPr/>
      </p:nvGrpSpPr>
      <p:grpSpPr>
        <a:xfrm>
          <a:off x="0" y="0"/>
          <a:ext cx="0" cy="0"/>
          <a:chOff x="0" y="0"/>
          <a:chExt cx="0" cy="0"/>
        </a:xfrm>
      </p:grpSpPr>
      <p:pic>
        <p:nvPicPr>
          <p:cNvPr id="405" name="Google Shape;405;p41"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sp>
        <p:nvSpPr>
          <p:cNvPr id="406" name="Google Shape;406;p41"/>
          <p:cNvSpPr/>
          <p:nvPr>
            <p:ph type="ctrTitle"/>
          </p:nvPr>
        </p:nvSpPr>
        <p:spPr>
          <a:xfrm>
            <a:off x="948293" y="3271757"/>
            <a:ext cx="4459800" cy="3146700"/>
          </a:xfrm>
          <a:prstGeom prst="roundRect">
            <a:avLst>
              <a:gd name="adj" fmla="val 2139"/>
            </a:avLst>
          </a:prstGeom>
          <a:gradFill>
            <a:gsLst>
              <a:gs pos="0">
                <a:srgbClr val="3F3F3F"/>
              </a:gs>
              <a:gs pos="100000">
                <a:srgbClr val="0C0C0C"/>
              </a:gs>
            </a:gsLst>
            <a:lin ang="10800025"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t>Process</a:t>
            </a:r>
            <a:endParaRPr lang="en-US"/>
          </a:p>
        </p:txBody>
      </p:sp>
      <p:sp>
        <p:nvSpPr>
          <p:cNvPr id="407" name="Google Shape;407;p41"/>
          <p:cNvSpPr txBox="1"/>
          <p:nvPr>
            <p:ph type="subTitle" idx="1"/>
          </p:nvPr>
        </p:nvSpPr>
        <p:spPr>
          <a:xfrm>
            <a:off x="1130300" y="5250494"/>
            <a:ext cx="4000500" cy="997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p>
        </p:txBody>
      </p:sp>
      <p:pic>
        <p:nvPicPr>
          <p:cNvPr id="408" name="Google Shape;408;p41"/>
          <p:cNvPicPr preferRelativeResize="0"/>
          <p:nvPr/>
        </p:nvPicPr>
        <p:blipFill>
          <a:blip r:embed="rId2"/>
          <a:stretch>
            <a:fillRect/>
          </a:stretch>
        </p:blipFill>
        <p:spPr>
          <a:xfrm>
            <a:off x="0" y="-90805"/>
            <a:ext cx="12220575" cy="6920230"/>
          </a:xfrm>
          <a:prstGeom prst="rect">
            <a:avLst/>
          </a:prstGeom>
          <a:noFill/>
          <a:ln>
            <a:noFill/>
          </a:ln>
        </p:spPr>
      </p:pic>
      <p:sp>
        <p:nvSpPr>
          <p:cNvPr id="1" name="Text Box 0"/>
          <p:cNvSpPr txBox="1"/>
          <p:nvPr/>
        </p:nvSpPr>
        <p:spPr>
          <a:xfrm>
            <a:off x="6358890" y="5122545"/>
            <a:ext cx="4561840" cy="1383665"/>
          </a:xfrm>
          <a:prstGeom prst="rect">
            <a:avLst/>
          </a:prstGeom>
          <a:noFill/>
        </p:spPr>
        <p:txBody>
          <a:bodyPr wrap="square" rtlCol="0">
            <a:spAutoFit/>
          </a:bodyPr>
          <a:p>
            <a:r>
              <a:rPr lang="en-US">
                <a:solidFill>
                  <a:schemeClr val="bg1"/>
                </a:solidFill>
              </a:rPr>
              <a:t>The Data!</a:t>
            </a:r>
            <a:endParaRPr lang="en-US">
              <a:solidFill>
                <a:schemeClr val="bg1"/>
              </a:solidFill>
            </a:endParaRPr>
          </a:p>
          <a:p>
            <a:endParaRPr lang="en-US">
              <a:solidFill>
                <a:schemeClr val="bg1"/>
              </a:solidFill>
            </a:endParaRPr>
          </a:p>
          <a:p>
            <a:r>
              <a:rPr lang="en-US">
                <a:solidFill>
                  <a:schemeClr val="bg1"/>
                </a:solidFill>
              </a:rPr>
              <a:t>We linked the chrome extension to Monday.com Integration and we further linked it with our dashboard. Since the project was going to roll out to limited research analysts, we used CSV’s as the data</a:t>
            </a:r>
            <a:endParaRPr lang="en-US">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pic>
        <p:nvPicPr>
          <p:cNvPr id="413" name="Google Shape;413;p42" descr="A picture containing ball, device&#10;&#10;Description automatically generated"/>
          <p:cNvPicPr preferRelativeResize="0"/>
          <p:nvPr>
            <p:ph type="pic" idx="2"/>
          </p:nvPr>
        </p:nvPicPr>
        <p:blipFill rotWithShape="1">
          <a:blip r:embed="rId1"/>
          <a:srcRect l="6317" r="6308"/>
          <a:stretch>
            <a:fillRect/>
          </a:stretch>
        </p:blipFill>
        <p:spPr>
          <a:xfrm>
            <a:off x="1" y="0"/>
            <a:ext cx="10655400" cy="6858000"/>
          </a:xfrm>
          <a:prstGeom prst="rect">
            <a:avLst/>
          </a:prstGeom>
          <a:solidFill>
            <a:srgbClr val="F2F2F2"/>
          </a:solidFill>
          <a:ln>
            <a:noFill/>
          </a:ln>
        </p:spPr>
      </p:pic>
      <p:sp>
        <p:nvSpPr>
          <p:cNvPr id="414" name="Google Shape;414;p42"/>
          <p:cNvSpPr txBox="1"/>
          <p:nvPr>
            <p:ph type="subTitle" idx="1"/>
          </p:nvPr>
        </p:nvSpPr>
        <p:spPr>
          <a:xfrm>
            <a:off x="1130300" y="5250494"/>
            <a:ext cx="4000500" cy="9978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p>
        </p:txBody>
      </p:sp>
      <p:pic>
        <p:nvPicPr>
          <p:cNvPr id="415" name="Google Shape;415;p42"/>
          <p:cNvPicPr preferRelativeResize="0"/>
          <p:nvPr/>
        </p:nvPicPr>
        <p:blipFill>
          <a:blip r:embed="rId2"/>
          <a:stretch>
            <a:fillRect/>
          </a:stretch>
        </p:blipFill>
        <p:spPr>
          <a:xfrm>
            <a:off x="635" y="-34925"/>
            <a:ext cx="12281535" cy="6962140"/>
          </a:xfrm>
          <a:prstGeom prst="rect">
            <a:avLst/>
          </a:prstGeom>
          <a:noFill/>
          <a:ln>
            <a:noFill/>
          </a:ln>
        </p:spPr>
      </p:pic>
      <p:sp>
        <p:nvSpPr>
          <p:cNvPr id="1" name="Text Box 0"/>
          <p:cNvSpPr txBox="1"/>
          <p:nvPr/>
        </p:nvSpPr>
        <p:spPr>
          <a:xfrm>
            <a:off x="1991995" y="5949315"/>
            <a:ext cx="4985385" cy="737235"/>
          </a:xfrm>
          <a:prstGeom prst="rect">
            <a:avLst/>
          </a:prstGeom>
          <a:noFill/>
        </p:spPr>
        <p:txBody>
          <a:bodyPr wrap="square" rtlCol="0">
            <a:spAutoFit/>
          </a:bodyPr>
          <a:p>
            <a:r>
              <a:rPr lang="en-US"/>
              <a:t>The Postman Query. As the chrome extension was to be built by the frontend team. I used Postman to simulate the extension API requests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352040" y="2996565"/>
            <a:ext cx="10972800" cy="582613"/>
          </a:xfrm>
        </p:spPr>
        <p:txBody>
          <a:bodyPr/>
          <a:p>
            <a:r>
              <a:rPr lang="en-US"/>
              <a:t>Final Dashboard Screenshot</a:t>
            </a:r>
            <a:endParaRPr lang="en-US"/>
          </a:p>
        </p:txBody>
      </p:sp>
      <p:sp>
        <p:nvSpPr>
          <p:cNvPr id="3" name="Slide Number Placeholder 2"/>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Slide Number Placeholder 2"/>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4" name="Content Placeholder 3"/>
          <p:cNvPicPr>
            <a:picLocks noChangeAspect="1"/>
          </p:cNvPicPr>
          <p:nvPr>
            <p:ph sz="half" idx="1"/>
          </p:nvPr>
        </p:nvPicPr>
        <p:blipFill>
          <a:blip r:embed="rId1"/>
          <a:stretch>
            <a:fillRect/>
          </a:stretch>
        </p:blipFill>
        <p:spPr>
          <a:xfrm>
            <a:off x="119380" y="1052830"/>
            <a:ext cx="7908925" cy="5514340"/>
          </a:xfrm>
          <a:prstGeom prst="rect">
            <a:avLst/>
          </a:prstGeom>
        </p:spPr>
      </p:pic>
      <p:pic>
        <p:nvPicPr>
          <p:cNvPr id="6" name="Content Placeholder 4"/>
          <p:cNvPicPr>
            <a:picLocks noChangeAspect="1"/>
          </p:cNvPicPr>
          <p:nvPr>
            <p:ph sz="half" idx="2"/>
          </p:nvPr>
        </p:nvPicPr>
        <p:blipFill>
          <a:blip r:embed="rId2"/>
          <a:stretch>
            <a:fillRect/>
          </a:stretch>
        </p:blipFill>
        <p:spPr>
          <a:xfrm>
            <a:off x="8256270" y="1412875"/>
            <a:ext cx="2981325" cy="446214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20" name="Shape 220"/>
        <p:cNvGrpSpPr/>
        <p:nvPr/>
      </p:nvGrpSpPr>
      <p:grpSpPr>
        <a:xfrm>
          <a:off x="0" y="0"/>
          <a:ext cx="0" cy="0"/>
          <a:chOff x="0" y="0"/>
          <a:chExt cx="0" cy="0"/>
        </a:xfrm>
      </p:grpSpPr>
      <p:pic>
        <p:nvPicPr>
          <p:cNvPr id="221" name="Google Shape;221;p25"/>
          <p:cNvPicPr preferRelativeResize="0"/>
          <p:nvPr>
            <p:ph type="pic" idx="2"/>
          </p:nvPr>
        </p:nvPicPr>
        <p:blipFill rotWithShape="1">
          <a:blip r:embed="rId1"/>
          <a:srcRect/>
          <a:stretch>
            <a:fillRect/>
          </a:stretch>
        </p:blipFill>
        <p:spPr>
          <a:xfrm>
            <a:off x="-1270" y="26670"/>
            <a:ext cx="12172315" cy="6900545"/>
          </a:xfrm>
          <a:prstGeom prst="rect">
            <a:avLst/>
          </a:prstGeom>
          <a:solidFill>
            <a:srgbClr val="F2F2F2"/>
          </a:solidFill>
          <a:ln>
            <a:noFill/>
          </a:ln>
        </p:spPr>
      </p:pic>
      <p:sp>
        <p:nvSpPr>
          <p:cNvPr id="223" name="Google Shape;223;p25"/>
          <p:cNvSpPr txBox="1"/>
          <p:nvPr/>
        </p:nvSpPr>
        <p:spPr>
          <a:xfrm>
            <a:off x="3886200" y="2846450"/>
            <a:ext cx="4833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FFFFFF"/>
                </a:solidFill>
                <a:latin typeface="Oswald"/>
                <a:ea typeface="Oswald"/>
                <a:cs typeface="Oswald"/>
                <a:sym typeface="Oswald"/>
              </a:rPr>
              <a:t>Where do I work at?</a:t>
            </a:r>
            <a:endParaRPr sz="4800">
              <a:solidFill>
                <a:srgbClr val="FFFFFF"/>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419" name="Shape 419"/>
        <p:cNvGrpSpPr/>
        <p:nvPr/>
      </p:nvGrpSpPr>
      <p:grpSpPr>
        <a:xfrm>
          <a:off x="0" y="0"/>
          <a:ext cx="0" cy="0"/>
          <a:chOff x="0" y="0"/>
          <a:chExt cx="0" cy="0"/>
        </a:xfrm>
      </p:grpSpPr>
      <p:pic>
        <p:nvPicPr>
          <p:cNvPr id="1" name="Content Placeholder 0"/>
          <p:cNvPicPr>
            <a:picLocks noChangeAspect="1"/>
          </p:cNvPicPr>
          <p:nvPr>
            <p:ph sz="half" idx="1"/>
          </p:nvPr>
        </p:nvPicPr>
        <p:blipFill>
          <a:blip r:embed="rId1"/>
          <a:stretch>
            <a:fillRect/>
          </a:stretch>
        </p:blipFill>
        <p:spPr>
          <a:xfrm>
            <a:off x="-24130" y="45085"/>
            <a:ext cx="12215495" cy="4342130"/>
          </a:xfrm>
          <a:prstGeom prst="rect">
            <a:avLst/>
          </a:prstGeom>
        </p:spPr>
      </p:pic>
      <p:pic>
        <p:nvPicPr>
          <p:cNvPr id="4" name="Content Placeholder 3"/>
          <p:cNvPicPr>
            <a:picLocks noChangeAspect="1"/>
          </p:cNvPicPr>
          <p:nvPr>
            <p:ph sz="half" idx="2"/>
          </p:nvPr>
        </p:nvPicPr>
        <p:blipFill>
          <a:blip r:embed="rId2"/>
          <a:stretch>
            <a:fillRect/>
          </a:stretch>
        </p:blipFill>
        <p:spPr>
          <a:xfrm>
            <a:off x="2712085" y="4387215"/>
            <a:ext cx="5384800" cy="23895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44"/>
          <p:cNvSpPr txBox="1"/>
          <p:nvPr/>
        </p:nvSpPr>
        <p:spPr>
          <a:xfrm>
            <a:off x="6288000" y="1129900"/>
            <a:ext cx="7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panose="020F0502020204030204"/>
              <a:ea typeface="Calibri" panose="020F0502020204030204"/>
              <a:cs typeface="Calibri" panose="020F0502020204030204"/>
              <a:sym typeface="Calibri" panose="020F0502020204030204"/>
            </a:endParaRPr>
          </a:p>
        </p:txBody>
      </p:sp>
      <p:sp>
        <p:nvSpPr>
          <p:cNvPr id="428" name="Google Shape;428;p44"/>
          <p:cNvSpPr txBox="1"/>
          <p:nvPr/>
        </p:nvSpPr>
        <p:spPr>
          <a:xfrm>
            <a:off x="1343660" y="2276475"/>
            <a:ext cx="8720455" cy="14122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5000">
                <a:latin typeface="Calibri" panose="020F0502020204030204"/>
                <a:ea typeface="Calibri" panose="020F0502020204030204"/>
                <a:cs typeface="Calibri" panose="020F0502020204030204"/>
                <a:sym typeface="Calibri" panose="020F0502020204030204"/>
              </a:rPr>
              <a:t>	</a:t>
            </a:r>
            <a:r>
              <a:rPr lang="en-US" sz="5000" b="1">
                <a:latin typeface="Calibri" panose="020F0502020204030204"/>
                <a:ea typeface="Calibri" panose="020F0502020204030204"/>
                <a:cs typeface="Calibri" panose="020F0502020204030204"/>
                <a:sym typeface="Calibri" panose="020F0502020204030204"/>
              </a:rPr>
              <a:t>Vellore Rainfall Forecasting</a:t>
            </a:r>
            <a:endParaRPr sz="5000" b="1">
              <a:latin typeface="Calibri" panose="020F0502020204030204"/>
              <a:ea typeface="Calibri" panose="020F0502020204030204"/>
              <a:cs typeface="Calibri" panose="020F0502020204030204"/>
              <a:sym typeface="Calibri" panose="020F0502020204030204"/>
            </a:endParaRPr>
          </a:p>
          <a:p>
            <a:pPr marL="0" lvl="0" indent="457200" algn="l" rtl="0">
              <a:spcBef>
                <a:spcPts val="0"/>
              </a:spcBef>
              <a:spcAft>
                <a:spcPts val="0"/>
              </a:spcAft>
              <a:buNone/>
            </a:pPr>
            <a:r>
              <a:rPr lang="en-US" sz="3000">
                <a:latin typeface="Calibri" panose="020F0502020204030204"/>
                <a:ea typeface="Calibri" panose="020F0502020204030204"/>
                <a:cs typeface="Calibri" panose="020F0502020204030204"/>
                <a:sym typeface="Calibri" panose="020F0502020204030204"/>
              </a:rPr>
              <a:t>		</a:t>
            </a:r>
            <a:r>
              <a:rPr lang="en-US" sz="2500">
                <a:latin typeface="Calibri" panose="020F0502020204030204"/>
                <a:ea typeface="Calibri" panose="020F0502020204030204"/>
                <a:cs typeface="Calibri" panose="020F0502020204030204"/>
                <a:sym typeface="Calibri" panose="020F0502020204030204"/>
              </a:rPr>
              <a:t>Inhouse Project Under Guide Kathiravan sir</a:t>
            </a:r>
            <a:endParaRPr sz="25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2" name="Title 1"/>
          <p:cNvSpPr>
            <a:spLocks noGrp="1"/>
          </p:cNvSpPr>
          <p:nvPr>
            <p:ph type="title"/>
          </p:nvPr>
        </p:nvSpPr>
        <p:spPr/>
        <p:txBody>
          <a:bodyPr/>
          <a:p>
            <a:r>
              <a:rPr lang="en-US"/>
              <a:t>Literature Survey</a:t>
            </a:r>
            <a:endParaRPr lang="en-US"/>
          </a:p>
        </p:txBody>
      </p:sp>
      <p:pic>
        <p:nvPicPr>
          <p:cNvPr id="4" name="Content Placeholder 3"/>
          <p:cNvPicPr>
            <a:picLocks noChangeAspect="1"/>
          </p:cNvPicPr>
          <p:nvPr>
            <p:ph idx="1"/>
          </p:nvPr>
        </p:nvPicPr>
        <p:blipFill>
          <a:blip r:embed="rId1"/>
          <a:stretch>
            <a:fillRect/>
          </a:stretch>
        </p:blipFill>
        <p:spPr>
          <a:xfrm>
            <a:off x="1645285" y="1608455"/>
            <a:ext cx="8900160" cy="408432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437" name="Shape 437"/>
        <p:cNvGrpSpPr/>
        <p:nvPr/>
      </p:nvGrpSpPr>
      <p:grpSpPr>
        <a:xfrm>
          <a:off x="0" y="0"/>
          <a:ext cx="0" cy="0"/>
          <a:chOff x="0" y="0"/>
          <a:chExt cx="0" cy="0"/>
        </a:xfrm>
      </p:grpSpPr>
      <p:pic>
        <p:nvPicPr>
          <p:cNvPr id="1" name="Content Placeholder 0"/>
          <p:cNvPicPr>
            <a:picLocks noChangeAspect="1"/>
          </p:cNvPicPr>
          <p:nvPr>
            <p:ph idx="1"/>
          </p:nvPr>
        </p:nvPicPr>
        <p:blipFill>
          <a:blip r:embed="rId1"/>
          <a:stretch>
            <a:fillRect/>
          </a:stretch>
        </p:blipFill>
        <p:spPr>
          <a:xfrm>
            <a:off x="1557655" y="1680845"/>
            <a:ext cx="9075420" cy="39395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2" name="Title 1"/>
          <p:cNvSpPr>
            <a:spLocks noGrp="1"/>
          </p:cNvSpPr>
          <p:nvPr>
            <p:ph type="title"/>
          </p:nvPr>
        </p:nvSpPr>
        <p:spPr/>
        <p:txBody>
          <a:bodyPr/>
          <a:p>
            <a:r>
              <a:rPr lang="en-US"/>
              <a:t>Detailed Design</a:t>
            </a:r>
            <a:endParaRPr lang="en-US"/>
          </a:p>
        </p:txBody>
      </p:sp>
      <p:pic>
        <p:nvPicPr>
          <p:cNvPr id="1" name="Content Placeholder 0"/>
          <p:cNvPicPr>
            <a:picLocks noChangeAspect="1"/>
          </p:cNvPicPr>
          <p:nvPr>
            <p:ph idx="1"/>
          </p:nvPr>
        </p:nvPicPr>
        <p:blipFill>
          <a:blip r:embed="rId1"/>
          <a:stretch>
            <a:fillRect/>
          </a:stretch>
        </p:blipFill>
        <p:spPr>
          <a:xfrm>
            <a:off x="1603375" y="1867535"/>
            <a:ext cx="8983980" cy="3566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idx="1"/>
          </p:nvPr>
        </p:nvPicPr>
        <p:blipFill>
          <a:blip r:embed="rId1"/>
          <a:stretch>
            <a:fillRect/>
          </a:stretch>
        </p:blipFill>
        <p:spPr>
          <a:xfrm>
            <a:off x="1546225" y="1566545"/>
            <a:ext cx="9098280" cy="41681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47" name="Shape 447"/>
        <p:cNvGrpSpPr/>
        <p:nvPr/>
      </p:nvGrpSpPr>
      <p:grpSpPr>
        <a:xfrm>
          <a:off x="0" y="0"/>
          <a:ext cx="0" cy="0"/>
          <a:chOff x="0" y="0"/>
          <a:chExt cx="0" cy="0"/>
        </a:xfrm>
      </p:grpSpPr>
      <p:pic>
        <p:nvPicPr>
          <p:cNvPr id="448" name="Google Shape;448;p48"/>
          <p:cNvPicPr preferRelativeResize="0"/>
          <p:nvPr/>
        </p:nvPicPr>
        <p:blipFill>
          <a:blip r:embed="rId1"/>
          <a:stretch>
            <a:fillRect/>
          </a:stretch>
        </p:blipFill>
        <p:spPr>
          <a:xfrm>
            <a:off x="847275" y="741525"/>
            <a:ext cx="10058400" cy="1571625"/>
          </a:xfrm>
          <a:prstGeom prst="rect">
            <a:avLst/>
          </a:prstGeom>
          <a:noFill/>
          <a:ln>
            <a:noFill/>
          </a:ln>
        </p:spPr>
      </p:pic>
      <p:sp>
        <p:nvSpPr>
          <p:cNvPr id="449" name="Google Shape;449;p48"/>
          <p:cNvSpPr txBox="1"/>
          <p:nvPr/>
        </p:nvSpPr>
        <p:spPr>
          <a:xfrm>
            <a:off x="4097675" y="151050"/>
            <a:ext cx="631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panose="020F0502020204030204"/>
                <a:ea typeface="Calibri" panose="020F0502020204030204"/>
                <a:cs typeface="Calibri" panose="020F0502020204030204"/>
                <a:sym typeface="Calibri" panose="020F0502020204030204"/>
              </a:rPr>
              <a:t>Dirty and Raw Data</a:t>
            </a:r>
            <a:endParaRPr b="1">
              <a:latin typeface="Calibri" panose="020F0502020204030204"/>
              <a:ea typeface="Calibri" panose="020F0502020204030204"/>
              <a:cs typeface="Calibri" panose="020F0502020204030204"/>
              <a:sym typeface="Calibri" panose="020F0502020204030204"/>
            </a:endParaRPr>
          </a:p>
        </p:txBody>
      </p:sp>
      <p:pic>
        <p:nvPicPr>
          <p:cNvPr id="450" name="Google Shape;450;p48"/>
          <p:cNvPicPr preferRelativeResize="0"/>
          <p:nvPr/>
        </p:nvPicPr>
        <p:blipFill>
          <a:blip r:embed="rId2"/>
          <a:stretch>
            <a:fillRect/>
          </a:stretch>
        </p:blipFill>
        <p:spPr>
          <a:xfrm>
            <a:off x="847275" y="2617950"/>
            <a:ext cx="10670793" cy="4240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After Preprocessing and aggregrating into 1 dataset</a:t>
            </a:r>
            <a:endParaRPr lang="en-US"/>
          </a:p>
        </p:txBody>
      </p:sp>
      <p:sp>
        <p:nvSpPr>
          <p:cNvPr id="3" name="Slide Number Placeholder 2"/>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4" name="Content Placeholder 3"/>
          <p:cNvPicPr>
            <a:picLocks noChangeAspect="1"/>
          </p:cNvPicPr>
          <p:nvPr>
            <p:ph idx="1"/>
          </p:nvPr>
        </p:nvPicPr>
        <p:blipFill>
          <a:blip r:embed="rId1"/>
          <a:stretch>
            <a:fillRect/>
          </a:stretch>
        </p:blipFill>
        <p:spPr>
          <a:xfrm>
            <a:off x="407670" y="1997710"/>
            <a:ext cx="10144760" cy="3023235"/>
          </a:xfrm>
          <a:prstGeom prst="rect">
            <a:avLst/>
          </a:prstGeom>
        </p:spPr>
      </p:pic>
      <p:sp>
        <p:nvSpPr>
          <p:cNvPr id="5" name="Text Box 4"/>
          <p:cNvSpPr txBox="1"/>
          <p:nvPr/>
        </p:nvSpPr>
        <p:spPr>
          <a:xfrm>
            <a:off x="2515235" y="5229225"/>
            <a:ext cx="6185535" cy="553085"/>
          </a:xfrm>
          <a:prstGeom prst="rect">
            <a:avLst/>
          </a:prstGeom>
          <a:noFill/>
        </p:spPr>
        <p:txBody>
          <a:bodyPr wrap="square" rtlCol="0" anchor="t">
            <a:spAutoFit/>
          </a:bodyPr>
          <a:p>
            <a:r>
              <a:rPr lang="en-US" sz="3000" b="1"/>
              <a:t>Dataset Shape 46293*3</a:t>
            </a:r>
            <a:endParaRPr lang="en-US" sz="30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98" name="Shape 398"/>
        <p:cNvGrpSpPr/>
        <p:nvPr/>
      </p:nvGrpSpPr>
      <p:grpSpPr>
        <a:xfrm>
          <a:off x="0" y="0"/>
          <a:ext cx="0" cy="0"/>
          <a:chOff x="0" y="0"/>
          <a:chExt cx="0" cy="0"/>
        </a:xfrm>
      </p:grpSpPr>
      <p:sp>
        <p:nvSpPr>
          <p:cNvPr id="400" name="Google Shape;400;p40"/>
          <p:cNvSpPr txBox="1"/>
          <p:nvPr/>
        </p:nvSpPr>
        <p:spPr>
          <a:xfrm>
            <a:off x="2496185" y="405130"/>
            <a:ext cx="9371330" cy="2028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a:solidFill>
                  <a:schemeClr val="tx1"/>
                </a:solidFill>
                <a:sym typeface="+mn-ea"/>
              </a:rPr>
              <a:t>What is a Trend in a dataset</a:t>
            </a:r>
            <a:endParaRPr sz="4000">
              <a:solidFill>
                <a:schemeClr val="tx1"/>
              </a:solidFill>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endParaRPr sz="4000">
              <a:solidFill>
                <a:schemeClr val="tx1"/>
              </a:solidFill>
              <a:latin typeface="Calibri" panose="020F0502020204030204"/>
              <a:ea typeface="Calibri" panose="020F0502020204030204"/>
              <a:cs typeface="Calibri" panose="020F0502020204030204"/>
              <a:sym typeface="Calibri" panose="020F0502020204030204"/>
            </a:endParaRPr>
          </a:p>
          <a:p>
            <a:pPr marL="3657600" lvl="0" indent="457200" algn="l" rtl="0">
              <a:spcBef>
                <a:spcPts val="0"/>
              </a:spcBef>
              <a:spcAft>
                <a:spcPts val="0"/>
              </a:spcAft>
              <a:buNone/>
            </a:pPr>
            <a:endParaRPr sz="4000">
              <a:solidFill>
                <a:schemeClr val="tx1"/>
              </a:solidFill>
              <a:latin typeface="Calibri" panose="020F0502020204030204"/>
              <a:ea typeface="Calibri" panose="020F0502020204030204"/>
              <a:cs typeface="Calibri" panose="020F0502020204030204"/>
              <a:sym typeface="Calibri" panose="020F0502020204030204"/>
            </a:endParaRPr>
          </a:p>
        </p:txBody>
      </p:sp>
      <p:sp>
        <p:nvSpPr>
          <p:cNvPr id="2" name="Text Box 1"/>
          <p:cNvSpPr txBox="1"/>
          <p:nvPr/>
        </p:nvSpPr>
        <p:spPr>
          <a:xfrm>
            <a:off x="1377950" y="2061210"/>
            <a:ext cx="10059035" cy="2476500"/>
          </a:xfrm>
          <a:prstGeom prst="rect">
            <a:avLst/>
          </a:prstGeom>
          <a:noFill/>
        </p:spPr>
        <p:txBody>
          <a:bodyPr wrap="square" rtlCol="0">
            <a:spAutoFit/>
          </a:bodyPr>
          <a:p>
            <a:r>
              <a:rPr lang="en-US" sz="3000" b="1" u="sng">
                <a:solidFill>
                  <a:schemeClr val="tx1"/>
                </a:solidFill>
                <a:effectLst>
                  <a:outerShdw blurRad="38100" dist="19050" dir="2700000" algn="tl" rotWithShape="0">
                    <a:schemeClr val="dk1">
                      <a:alpha val="40000"/>
                    </a:schemeClr>
                  </a:outerShdw>
                </a:effectLst>
              </a:rPr>
              <a:t>Trend</a:t>
            </a:r>
            <a:r>
              <a:rPr lang="en-US" sz="3000">
                <a:solidFill>
                  <a:schemeClr val="tx1"/>
                </a:solidFill>
                <a:effectLst>
                  <a:outerShdw blurRad="38100" dist="19050" dir="2700000" algn="tl" rotWithShape="0">
                    <a:schemeClr val="dk1">
                      <a:alpha val="40000"/>
                    </a:schemeClr>
                  </a:outerShdw>
                </a:effectLst>
              </a:rPr>
              <a:t>:</a:t>
            </a:r>
            <a:r>
              <a:rPr lang="en-US" sz="2500">
                <a:solidFill>
                  <a:schemeClr val="tx1"/>
                </a:solidFill>
                <a:effectLst>
                  <a:outerShdw blurRad="38100" dist="19050" dir="2700000" algn="tl" rotWithShape="0">
                    <a:schemeClr val="dk1">
                      <a:alpha val="40000"/>
                    </a:schemeClr>
                  </a:outerShdw>
                </a:effectLst>
              </a:rPr>
              <a:t>The trend is the component of a time series that represents variations of low frequency in a time series, the high and medium frequency fluctuations having been filtered out. This component can be viewed as those variations with a period longer than a chosen threshold (usually 8 years is considered as the maximum length of the business cycle) </a:t>
            </a:r>
            <a:endParaRPr lang="en-US" sz="250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Example </a:t>
            </a:r>
            <a:r>
              <a:rPr lang="en-US"/>
              <a:t>of trend in a Datset</a:t>
            </a:r>
            <a:endParaRPr lang="en-US"/>
          </a:p>
        </p:txBody>
      </p:sp>
      <p:sp>
        <p:nvSpPr>
          <p:cNvPr id="3" name="Slide Number Placeholder 2"/>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idx="1"/>
          </p:nvPr>
        </p:nvPicPr>
        <p:blipFill>
          <a:blip r:embed="rId1"/>
          <a:stretch>
            <a:fillRect/>
          </a:stretch>
        </p:blipFill>
        <p:spPr>
          <a:xfrm>
            <a:off x="77470" y="2150745"/>
            <a:ext cx="10377805" cy="40271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27" name="Shape 227"/>
        <p:cNvGrpSpPr/>
        <p:nvPr/>
      </p:nvGrpSpPr>
      <p:grpSpPr>
        <a:xfrm>
          <a:off x="0" y="0"/>
          <a:ext cx="0" cy="0"/>
          <a:chOff x="0" y="0"/>
          <a:chExt cx="0" cy="0"/>
        </a:xfrm>
      </p:grpSpPr>
      <p:sp>
        <p:nvSpPr>
          <p:cNvPr id="229" name="Google Shape;229;p26"/>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30" name="Google Shape;230;p26"/>
          <p:cNvPicPr preferRelativeResize="0"/>
          <p:nvPr/>
        </p:nvPicPr>
        <p:blipFill>
          <a:blip r:embed="rId1"/>
          <a:stretch>
            <a:fillRect/>
          </a:stretch>
        </p:blipFill>
        <p:spPr>
          <a:xfrm>
            <a:off x="-394335" y="-27305"/>
            <a:ext cx="12586335"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Does our Dataset contain trend? NO!</a:t>
            </a:r>
            <a:endParaRPr lang="en-US" sz="40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idx="1"/>
          </p:nvPr>
        </p:nvPicPr>
        <p:blipFill>
          <a:blip r:embed="rId1"/>
          <a:stretch>
            <a:fillRect/>
          </a:stretch>
        </p:blipFill>
        <p:spPr>
          <a:xfrm>
            <a:off x="300990" y="1677035"/>
            <a:ext cx="10130155" cy="4611370"/>
          </a:xfrm>
          <a:prstGeom prst="rect">
            <a:avLst/>
          </a:prstGeom>
        </p:spPr>
      </p:pic>
      <p:sp>
        <p:nvSpPr>
          <p:cNvPr id="6" name="Text Box 5"/>
          <p:cNvSpPr txBox="1"/>
          <p:nvPr/>
        </p:nvSpPr>
        <p:spPr>
          <a:xfrm>
            <a:off x="3935730" y="1052830"/>
            <a:ext cx="5895975" cy="306705"/>
          </a:xfrm>
          <a:prstGeom prst="rect">
            <a:avLst/>
          </a:prstGeom>
          <a:noFill/>
        </p:spPr>
        <p:txBody>
          <a:bodyPr wrap="square" rtlCol="0">
            <a:spAutoFit/>
          </a:bodyPr>
          <a:p>
            <a:r>
              <a:rPr lang="en-US"/>
              <a:t>Run-way plot </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063750" y="404495"/>
            <a:ext cx="10972800" cy="582613"/>
          </a:xfrm>
        </p:spPr>
        <p:txBody>
          <a:bodyPr/>
          <a:p>
            <a:r>
              <a:rPr lang="en-US" sz="4000"/>
              <a:t>What is seasonality?</a:t>
            </a:r>
            <a:endParaRPr lang="en-US" sz="4000"/>
          </a:p>
        </p:txBody>
      </p:sp>
      <p:sp>
        <p:nvSpPr>
          <p:cNvPr id="3" name="Content Placeholder 2"/>
          <p:cNvSpPr>
            <a:spLocks noGrp="1"/>
          </p:cNvSpPr>
          <p:nvPr>
            <p:ph idx="1"/>
          </p:nvPr>
        </p:nvSpPr>
        <p:spPr/>
        <p:txBody>
          <a:bodyPr/>
          <a:p>
            <a:pPr marL="0" indent="0">
              <a:buNone/>
            </a:pPr>
            <a:r>
              <a:rPr lang="en-US" sz="2500">
                <a:sym typeface="+mn-ea"/>
              </a:rPr>
              <a:t> Seasonal variation, or seasonality, are cycles that repeat regularly over time. A repeating pattern within each year is known as seasonal variation, although the term is applied more generally to repeating patterns within any fixed period.</a:t>
            </a:r>
            <a:endParaRPr lang="en-US" sz="2500">
              <a:sym typeface="+mn-ea"/>
            </a:endParaRPr>
          </a:p>
          <a:p>
            <a:pPr marL="0" indent="0">
              <a:buNone/>
            </a:pPr>
            <a:endParaRPr lang="en-US" sz="2500">
              <a:sym typeface="+mn-ea"/>
            </a:endParaRPr>
          </a:p>
          <a:p>
            <a:pPr marL="0" indent="0">
              <a:buNone/>
            </a:pPr>
            <a:r>
              <a:rPr lang="en-US" sz="2500" b="1" u="sng">
                <a:sym typeface="+mn-ea"/>
              </a:rPr>
              <a:t>Example</a:t>
            </a:r>
            <a:r>
              <a:rPr lang="en-US" sz="2500">
                <a:sym typeface="+mn-ea"/>
              </a:rPr>
              <a:t>: Ice cream items are sold more during summer and less in winter irrespective of what year it is and cycle continues.</a:t>
            </a:r>
            <a:endParaRPr lang="en-US" sz="2500"/>
          </a:p>
          <a:p>
            <a:pPr marL="0" indent="0">
              <a:buNone/>
            </a:pP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95120" y="404495"/>
            <a:ext cx="11441430" cy="582930"/>
          </a:xfrm>
        </p:spPr>
        <p:txBody>
          <a:bodyPr/>
          <a:p>
            <a:r>
              <a:rPr lang="en-US" sz="4000"/>
              <a:t>Why do we check for seasonlity and trend?</a:t>
            </a:r>
            <a:endParaRPr lang="en-US" sz="4000"/>
          </a:p>
        </p:txBody>
      </p:sp>
      <p:sp>
        <p:nvSpPr>
          <p:cNvPr id="3" name="Content Placeholder 2"/>
          <p:cNvSpPr>
            <a:spLocks noGrp="1"/>
          </p:cNvSpPr>
          <p:nvPr>
            <p:ph idx="1"/>
          </p:nvPr>
        </p:nvSpPr>
        <p:spPr>
          <a:xfrm>
            <a:off x="911860" y="1988820"/>
            <a:ext cx="9204960" cy="4953000"/>
          </a:xfrm>
        </p:spPr>
        <p:txBody>
          <a:bodyPr/>
          <a:p>
            <a:pPr marL="0" indent="0">
              <a:buNone/>
            </a:pPr>
            <a:r>
              <a:rPr lang="en-US" sz="2500"/>
              <a:t>A series is</a:t>
            </a:r>
            <a:r>
              <a:rPr lang="en-US" sz="2500" b="1"/>
              <a:t> </a:t>
            </a:r>
            <a:r>
              <a:rPr lang="en-US" sz="2500" b="1" u="sng"/>
              <a:t>stationary</a:t>
            </a:r>
            <a:r>
              <a:rPr lang="en-US" sz="2500" u="sng"/>
              <a:t>,</a:t>
            </a:r>
            <a:r>
              <a:rPr lang="en-US" sz="2500"/>
              <a:t> only if the series does not contain trend or seasonality. </a:t>
            </a:r>
            <a:endParaRPr lang="en-US" sz="2500"/>
          </a:p>
          <a:p>
            <a:pPr marL="0" indent="0">
              <a:buNone/>
            </a:pPr>
            <a:endParaRPr lang="en-US" sz="2500"/>
          </a:p>
          <a:p>
            <a:pPr marL="0" indent="0">
              <a:buNone/>
            </a:pPr>
            <a:r>
              <a:rPr lang="en-US" sz="2500"/>
              <a:t>If a series is stationary, it indicates no autocorrelation with its lagged self. Meaning the values are not a function of time and do not depend on time.</a:t>
            </a:r>
            <a:endParaRPr lang="en-US" sz="2500"/>
          </a:p>
          <a:p>
            <a:pPr marL="0" indent="0">
              <a:buNone/>
            </a:pPr>
            <a:endParaRPr lang="en-US" sz="2500"/>
          </a:p>
          <a:p>
            <a:pPr marL="0" indent="0">
              <a:buNone/>
            </a:pPr>
            <a:r>
              <a:rPr lang="en-US" sz="2500"/>
              <a:t>Furthermore we can only apply </a:t>
            </a:r>
            <a:r>
              <a:rPr lang="en-US" sz="2500" b="1" u="sng"/>
              <a:t>ARIMA and Exponential Smoothing on Stationary Time series data</a:t>
            </a:r>
            <a:endParaRPr lang="en-US" sz="2500" b="1" u="sng"/>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Using a test to detect seasonality</a:t>
            </a:r>
            <a:endParaRPr lang="en-US" sz="4000"/>
          </a:p>
        </p:txBody>
      </p:sp>
      <p:sp>
        <p:nvSpPr>
          <p:cNvPr id="3" name="Content Placeholder 2"/>
          <p:cNvSpPr>
            <a:spLocks noGrp="1"/>
          </p:cNvSpPr>
          <p:nvPr>
            <p:ph sz="half" idx="1"/>
          </p:nvPr>
        </p:nvSpPr>
        <p:spPr>
          <a:xfrm>
            <a:off x="623570" y="1196340"/>
            <a:ext cx="9028430" cy="4953000"/>
          </a:xfrm>
        </p:spPr>
        <p:txBody>
          <a:bodyPr/>
          <a:p>
            <a:pPr marL="0" indent="0">
              <a:buNone/>
            </a:pPr>
            <a:r>
              <a:rPr lang="en-US" sz="2500"/>
              <a:t>We use </a:t>
            </a:r>
            <a:r>
              <a:rPr lang="en-US" sz="2500" b="1" u="sng"/>
              <a:t>Augmented Dicky-Fuller</a:t>
            </a:r>
            <a:r>
              <a:rPr lang="en-US" sz="2500"/>
              <a:t> test. It is a unit root test for seasonality.</a:t>
            </a:r>
            <a:endParaRPr lang="en-US" sz="2500"/>
          </a:p>
          <a:p>
            <a:pPr marL="0" indent="0">
              <a:buNone/>
            </a:pPr>
            <a:r>
              <a:rPr lang="en-US" sz="2500" b="1" u="sng"/>
              <a:t>null hypothesis</a:t>
            </a:r>
            <a:r>
              <a:rPr lang="en-US" sz="2500"/>
              <a:t> for this test is that there is a unit root.  </a:t>
            </a:r>
            <a:endParaRPr lang="en-US" sz="2500"/>
          </a:p>
          <a:p>
            <a:pPr marL="0" indent="0">
              <a:buNone/>
            </a:pPr>
            <a:r>
              <a:rPr lang="en-US" sz="2500" b="1" u="sng"/>
              <a:t>alternate hypothesis </a:t>
            </a:r>
            <a:r>
              <a:rPr lang="en-US" sz="2500"/>
              <a:t>differs slightly according to which equation you’re using. The basic alternate is that the time series is stationary (or trend- stationary).</a:t>
            </a:r>
            <a:endParaRPr lang="en-US" sz="2500"/>
          </a:p>
          <a:p>
            <a:pPr marL="0" indent="0">
              <a:buNone/>
            </a:pPr>
            <a:r>
              <a:rPr lang="en-US" sz="2500"/>
              <a:t>	</a:t>
            </a:r>
            <a:endParaRPr lang="en-US" sz="2500"/>
          </a:p>
          <a:p>
            <a:pPr marL="0" indent="0">
              <a:buNone/>
            </a:pPr>
            <a:r>
              <a:rPr lang="en-US" sz="2500"/>
              <a:t>What is a unit root test?</a:t>
            </a: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What is Unit root test?</a:t>
            </a:r>
            <a:endParaRPr lang="en-US" sz="4000"/>
          </a:p>
        </p:txBody>
      </p:sp>
      <p:sp>
        <p:nvSpPr>
          <p:cNvPr id="4" name="Content Placeholder 3"/>
          <p:cNvSpPr>
            <a:spLocks noGrp="1"/>
          </p:cNvSpPr>
          <p:nvPr>
            <p:ph sz="half" idx="1"/>
          </p:nvPr>
        </p:nvSpPr>
        <p:spPr/>
        <p:txBody>
          <a:bodyPr/>
          <a:p>
            <a:pPr marL="0" indent="0">
              <a:buNone/>
            </a:pPr>
            <a:r>
              <a:rPr lang="en-US" sz="2500"/>
              <a:t>Unit root tests can be used to determine if trending data should be first differenced or regressed on deterministic functions of time to render the data stationary. Moreover, economic and finance theory often suggests the existence of long-run equilibrium relationships among nonsta- tionary time series variables.</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8" name="Content Placeholder 7"/>
          <p:cNvPicPr>
            <a:picLocks noChangeAspect="1"/>
          </p:cNvPicPr>
          <p:nvPr>
            <p:ph sz="half" idx="2"/>
          </p:nvPr>
        </p:nvPicPr>
        <p:blipFill>
          <a:blip r:embed="rId1"/>
          <a:stretch>
            <a:fillRect/>
          </a:stretch>
        </p:blipFill>
        <p:spPr>
          <a:xfrm>
            <a:off x="6261100" y="1271270"/>
            <a:ext cx="4125595" cy="34074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Test-1 Using Autolag</a:t>
            </a:r>
            <a:endParaRPr lang="en-US" sz="4000"/>
          </a:p>
        </p:txBody>
      </p:sp>
      <p:sp>
        <p:nvSpPr>
          <p:cNvPr id="3" name="Content Placeholder 2"/>
          <p:cNvSpPr>
            <a:spLocks noGrp="1"/>
          </p:cNvSpPr>
          <p:nvPr>
            <p:ph sz="half" idx="1"/>
          </p:nvPr>
        </p:nvSpPr>
        <p:spPr/>
        <p:txBody>
          <a:bodyPr/>
          <a:p>
            <a:pPr marL="0" indent="0">
              <a:buNone/>
            </a:pPr>
            <a:r>
              <a:rPr lang="en-US" sz="2500"/>
              <a:t>Lag in a time series data is displacement of the data by an order of t, where t is the assumed time period where seasonality occurs. We will be using AutoLag in our Augmented Dicky Fuller test, where the test will </a:t>
            </a:r>
            <a:r>
              <a:rPr lang="en-US" sz="2500" b="1"/>
              <a:t>automatically detect a lag.</a:t>
            </a:r>
            <a:endParaRPr lang="en-US" sz="2500" b="1"/>
          </a:p>
          <a:p>
            <a:pPr marL="0" indent="0">
              <a:buNone/>
            </a:pPr>
            <a:endParaRPr lang="en-US" sz="25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384290" y="908685"/>
            <a:ext cx="4914900" cy="1783080"/>
          </a:xfrm>
          <a:prstGeom prst="rect">
            <a:avLst/>
          </a:prstGeom>
        </p:spPr>
      </p:pic>
      <p:sp>
        <p:nvSpPr>
          <p:cNvPr id="7" name="Text Box 6"/>
          <p:cNvSpPr txBox="1"/>
          <p:nvPr/>
        </p:nvSpPr>
        <p:spPr>
          <a:xfrm>
            <a:off x="6113780" y="3200400"/>
            <a:ext cx="4691380" cy="1599565"/>
          </a:xfrm>
          <a:prstGeom prst="rect">
            <a:avLst/>
          </a:prstGeom>
          <a:noFill/>
        </p:spPr>
        <p:txBody>
          <a:bodyPr wrap="square" rtlCol="0">
            <a:spAutoFit/>
          </a:bodyPr>
          <a:p>
            <a:r>
              <a:rPr lang="en-US"/>
              <a:t>From the above test the important results for us are the Test Statistic and Critical Value(10%)(this is the benchmark critical value) We observe that the critical value - 3.432 is greater than Test statistic -15.273. The lag automatically detected is 7 -15.273 &lt; -3.432 Test Statistic &lt; Critical value</a:t>
            </a:r>
            <a:r>
              <a:rPr lang="en-US" b="1" u="sng"/>
              <a:t> We reject null hypothesis and accept the alternate hypothesis</a:t>
            </a:r>
            <a:endParaRPr lang="en-US" b="1" u="sng"/>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This is a problem!</a:t>
            </a:r>
            <a:endParaRPr lang="en-US" sz="4000"/>
          </a:p>
        </p:txBody>
      </p:sp>
      <p:sp>
        <p:nvSpPr>
          <p:cNvPr id="3" name="Content Placeholder 2"/>
          <p:cNvSpPr>
            <a:spLocks noGrp="1"/>
          </p:cNvSpPr>
          <p:nvPr>
            <p:ph sz="half" idx="1"/>
          </p:nvPr>
        </p:nvSpPr>
        <p:spPr>
          <a:xfrm>
            <a:off x="609600" y="1174750"/>
            <a:ext cx="8923655" cy="4953000"/>
          </a:xfrm>
        </p:spPr>
        <p:txBody>
          <a:bodyPr/>
          <a:p>
            <a:pPr marL="0" indent="0">
              <a:buNone/>
            </a:pPr>
            <a:r>
              <a:rPr lang="en-US" sz="2500"/>
              <a:t>Our test using automatically chosen lag of 7, is concluding that our data is </a:t>
            </a:r>
            <a:r>
              <a:rPr lang="en-US" sz="2500" b="1"/>
              <a:t>already stationary!</a:t>
            </a:r>
            <a:endParaRPr lang="en-US" sz="2500" b="1"/>
          </a:p>
          <a:p>
            <a:pPr marL="0" indent="0">
              <a:buNone/>
            </a:pPr>
            <a:r>
              <a:rPr lang="en-US" sz="2500" b="1"/>
              <a:t>However, Rain is known to be a seasonal event!</a:t>
            </a:r>
            <a:endParaRPr lang="en-US" sz="2500" b="1"/>
          </a:p>
          <a:p>
            <a:pPr marL="0" indent="0">
              <a:buNone/>
            </a:pPr>
            <a:r>
              <a:rPr lang="en-US" sz="2500" b="1"/>
              <a:t>Solution? use our own lag of more than &gt;365</a:t>
            </a:r>
            <a:endParaRPr lang="en-US" sz="25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Test-2 using our own lag of 400</a:t>
            </a:r>
            <a:endParaRPr lang="en-US" sz="4000"/>
          </a:p>
        </p:txBody>
      </p:sp>
      <p:sp>
        <p:nvSpPr>
          <p:cNvPr id="4" name="Content Placeholder 3"/>
          <p:cNvSpPr>
            <a:spLocks noGrp="1"/>
          </p:cNvSpPr>
          <p:nvPr>
            <p:ph sz="half" idx="1"/>
          </p:nvPr>
        </p:nvSpPr>
        <p:spPr/>
        <p:txBody>
          <a:bodyPr/>
          <a:p>
            <a:pPr marL="0" indent="0">
              <a:buNone/>
            </a:pPr>
            <a:r>
              <a:rPr lang="en-US" sz="2500"/>
              <a:t>From the above test the important results for us are the Test Statistic and Critical Value(10%)(this is the benchmark critical value) We observe that the critical value - 2.56 is greater than Test statistic.</a:t>
            </a:r>
            <a:r>
              <a:rPr lang="en-US" sz="2500" b="1" u="sng"/>
              <a:t> -2.24 &lt; -2.56 Test Statistic &lt; Critical value</a:t>
            </a:r>
            <a:r>
              <a:rPr lang="en-US" sz="2500"/>
              <a:t> </a:t>
            </a:r>
            <a:r>
              <a:rPr lang="en-US" sz="2500" b="1" u="sng"/>
              <a:t>We accept the null hypothesis.</a:t>
            </a:r>
            <a:r>
              <a:rPr lang="en-US" sz="2500"/>
              <a:t> </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431915" y="2759075"/>
            <a:ext cx="4914900" cy="17830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Using Differencing to make data stationary</a:t>
            </a:r>
            <a:endParaRPr lang="en-US" sz="4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7" name="Content Placeholder 6"/>
          <p:cNvPicPr>
            <a:picLocks noChangeAspect="1"/>
          </p:cNvPicPr>
          <p:nvPr>
            <p:ph idx="1"/>
          </p:nvPr>
        </p:nvPicPr>
        <p:blipFill>
          <a:blip r:embed="rId1"/>
          <a:stretch>
            <a:fillRect/>
          </a:stretch>
        </p:blipFill>
        <p:spPr>
          <a:xfrm>
            <a:off x="1892935" y="1898015"/>
            <a:ext cx="8404860" cy="3505200"/>
          </a:xfrm>
          <a:prstGeom prst="rect">
            <a:avLst/>
          </a:prstGeom>
        </p:spPr>
      </p:pic>
      <p:sp>
        <p:nvSpPr>
          <p:cNvPr id="8" name="Text Box 7"/>
          <p:cNvSpPr txBox="1"/>
          <p:nvPr/>
        </p:nvSpPr>
        <p:spPr>
          <a:xfrm>
            <a:off x="3143885" y="5300980"/>
            <a:ext cx="6996430" cy="306705"/>
          </a:xfrm>
          <a:prstGeom prst="rect">
            <a:avLst/>
          </a:prstGeom>
          <a:noFill/>
        </p:spPr>
        <p:txBody>
          <a:bodyPr wrap="square" rtlCol="0">
            <a:spAutoFit/>
          </a:bodyPr>
          <a:p>
            <a:r>
              <a:rPr lang="en-US"/>
              <a:t>we use an interval of 400 to create our differenced/shifted dataset</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56230" y="404495"/>
            <a:ext cx="10972800" cy="582613"/>
          </a:xfrm>
        </p:spPr>
        <p:txBody>
          <a:bodyPr/>
          <a:p>
            <a:r>
              <a:rPr lang="en-US" sz="4000" b="1" u="sng"/>
              <a:t>The ARIMA model</a:t>
            </a:r>
            <a:endParaRPr lang="en-US" sz="4000" b="1" u="sng"/>
          </a:p>
        </p:txBody>
      </p:sp>
      <p:sp>
        <p:nvSpPr>
          <p:cNvPr id="3" name="Content Placeholder 2"/>
          <p:cNvSpPr>
            <a:spLocks noGrp="1"/>
          </p:cNvSpPr>
          <p:nvPr>
            <p:ph idx="1"/>
          </p:nvPr>
        </p:nvSpPr>
        <p:spPr>
          <a:xfrm>
            <a:off x="609600" y="1174750"/>
            <a:ext cx="9467215" cy="4953000"/>
          </a:xfrm>
        </p:spPr>
        <p:txBody>
          <a:bodyPr/>
          <a:p>
            <a:pPr marL="0" indent="0">
              <a:buNone/>
            </a:pPr>
            <a:r>
              <a:rPr lang="en-US" sz="2500"/>
              <a:t>ARIMA stands for Auto Regressive Integrated Moving Average model. An autoregressive integrated moving average, or ARIMA, is a statistical analysis model that uses time series data to either better understand the data.</a:t>
            </a:r>
            <a:endParaRPr lang="en-US" sz="2500"/>
          </a:p>
          <a:p>
            <a:pPr marL="0" indent="0">
              <a:buNone/>
            </a:pPr>
            <a:r>
              <a:rPr lang="en-US" sz="2500" b="1" u="sng"/>
              <a:t>Autoregressive:</a:t>
            </a:r>
            <a:r>
              <a:rPr lang="en-US" sz="2500" b="1"/>
              <a:t> </a:t>
            </a:r>
            <a:r>
              <a:rPr lang="en-US" sz="2500"/>
              <a:t>A statistical model is Autoregressive if it it predicts the time series data from previous data. It seeks to use a lag to shift the time series data. A lag of k means it will predict the values using previous k terms of the dataset.ta set or to predict future trends.</a:t>
            </a: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34" name="Shape 234"/>
        <p:cNvGrpSpPr/>
        <p:nvPr/>
      </p:nvGrpSpPr>
      <p:grpSpPr>
        <a:xfrm>
          <a:off x="0" y="0"/>
          <a:ext cx="0" cy="0"/>
          <a:chOff x="0" y="0"/>
          <a:chExt cx="0" cy="0"/>
        </a:xfrm>
      </p:grpSpPr>
      <p:pic>
        <p:nvPicPr>
          <p:cNvPr id="235" name="Google Shape;235;p27"/>
          <p:cNvPicPr preferRelativeResize="0"/>
          <p:nvPr>
            <p:ph type="pic" idx="2"/>
          </p:nvPr>
        </p:nvPicPr>
        <p:blipFill rotWithShape="1">
          <a:blip r:embed="rId1"/>
          <a:srcRect/>
          <a:stretch>
            <a:fillRect/>
          </a:stretch>
        </p:blipFill>
        <p:spPr>
          <a:xfrm>
            <a:off x="0" y="0"/>
            <a:ext cx="12201525" cy="6901815"/>
          </a:xfrm>
          <a:prstGeom prst="rect">
            <a:avLst/>
          </a:prstGeom>
          <a:solidFill>
            <a:srgbClr val="F2F2F2"/>
          </a:solidFill>
          <a:ln>
            <a:noFill/>
          </a:ln>
        </p:spPr>
      </p:pic>
      <p:sp>
        <p:nvSpPr>
          <p:cNvPr id="237" name="Google Shape;237;p27"/>
          <p:cNvSpPr txBox="1"/>
          <p:nvPr/>
        </p:nvSpPr>
        <p:spPr>
          <a:xfrm>
            <a:off x="2768375" y="1960700"/>
            <a:ext cx="82779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800">
                <a:solidFill>
                  <a:srgbClr val="FFFFFF"/>
                </a:solidFill>
                <a:latin typeface="Oswald"/>
                <a:ea typeface="Oswald"/>
                <a:cs typeface="Oswald"/>
                <a:sym typeface="Oswald"/>
              </a:rPr>
              <a:t>My First Project Assigned(During Capstone Project)</a:t>
            </a:r>
            <a:endParaRPr sz="4800">
              <a:solidFill>
                <a:srgbClr val="FFFFFF"/>
              </a:solidFill>
              <a:latin typeface="Oswald"/>
              <a:ea typeface="Oswald"/>
              <a:cs typeface="Oswald"/>
              <a:sym typeface="Oswald"/>
            </a:endParaRPr>
          </a:p>
          <a:p>
            <a:pPr marL="0" lvl="0" indent="0" algn="l" rtl="0">
              <a:spcBef>
                <a:spcPts val="0"/>
              </a:spcBef>
              <a:spcAft>
                <a:spcPts val="0"/>
              </a:spcAft>
              <a:buNone/>
            </a:pPr>
            <a:endParaRPr sz="4800">
              <a:solidFill>
                <a:srgbClr val="FFFFFF"/>
              </a:solidFill>
              <a:latin typeface="Oswald"/>
              <a:ea typeface="Oswald"/>
              <a:cs typeface="Oswald"/>
              <a:sym typeface="Oswald"/>
            </a:endParaRPr>
          </a:p>
          <a:p>
            <a:pPr marL="0" lvl="0" indent="0" algn="l" rtl="0">
              <a:spcBef>
                <a:spcPts val="0"/>
              </a:spcBef>
              <a:spcAft>
                <a:spcPts val="0"/>
              </a:spcAft>
              <a:buNone/>
            </a:pPr>
            <a:r>
              <a:rPr lang="en-US" sz="4800">
                <a:solidFill>
                  <a:srgbClr val="FFFFFF"/>
                </a:solidFill>
                <a:latin typeface="Oswald"/>
                <a:ea typeface="Oswald"/>
                <a:cs typeface="Oswald"/>
                <a:sym typeface="Oswald"/>
              </a:rPr>
              <a:t>				</a:t>
            </a:r>
            <a:endParaRPr sz="4800">
              <a:solidFill>
                <a:srgbClr val="FFFFFF"/>
              </a:solidFill>
              <a:latin typeface="Oswald"/>
              <a:ea typeface="Oswald"/>
              <a:cs typeface="Oswald"/>
              <a:sym typeface="Oswald"/>
            </a:endParaRPr>
          </a:p>
          <a:p>
            <a:pPr marL="0" lvl="0" indent="0" algn="l" rtl="0">
              <a:spcBef>
                <a:spcPts val="0"/>
              </a:spcBef>
              <a:spcAft>
                <a:spcPts val="0"/>
              </a:spcAft>
              <a:buNone/>
            </a:pPr>
            <a:r>
              <a:rPr lang="en-US" sz="4800">
                <a:solidFill>
                  <a:srgbClr val="FFFFFF"/>
                </a:solidFill>
                <a:latin typeface="Oswald"/>
                <a:ea typeface="Oswald"/>
                <a:cs typeface="Oswald"/>
                <a:sym typeface="Oswald"/>
              </a:rPr>
              <a:t>					flow.twimbit.ai</a:t>
            </a:r>
            <a:endParaRPr sz="4800">
              <a:solidFill>
                <a:srgbClr val="FFFFFF"/>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09600" y="1174750"/>
            <a:ext cx="9158605" cy="4953000"/>
          </a:xfrm>
        </p:spPr>
        <p:txBody>
          <a:bodyPr/>
          <a:p>
            <a:pPr marL="0" indent="0">
              <a:buNone/>
            </a:pPr>
            <a:r>
              <a:rPr lang="en-US" sz="2500"/>
              <a:t> </a:t>
            </a:r>
            <a:r>
              <a:rPr lang="en-US" sz="2500" b="1" u="sng"/>
              <a:t>Moving average </a:t>
            </a:r>
            <a:r>
              <a:rPr lang="en-US" sz="2500"/>
              <a:t>is a simple statistical measure to calculate averages in a moving window. It is also used in technical analysis of stock data, which is a well known time series data. The formula is ARIMA(x,y,z). x determines the Autoregression lag to be used, moving average is determined by a lag z and y is used for integration, i.e the differencing order. We already have performed differencing hence we initalise this to 0 </a:t>
            </a:r>
            <a:r>
              <a:rPr lang="en-US" sz="2500" b="1" u="sng"/>
              <a:t>ARIMA(7,0,1)</a:t>
            </a:r>
            <a:endParaRPr lang="en-US" sz="2500" b="1" u="sng"/>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Test Accuracy mean absolute error </a:t>
            </a:r>
            <a:endParaRPr lang="en-US" sz="4000"/>
          </a:p>
        </p:txBody>
      </p:sp>
      <p:sp>
        <p:nvSpPr>
          <p:cNvPr id="3" name="Content Placeholder 2"/>
          <p:cNvSpPr>
            <a:spLocks noGrp="1"/>
          </p:cNvSpPr>
          <p:nvPr>
            <p:ph idx="1"/>
          </p:nvPr>
        </p:nvSpPr>
        <p:spPr>
          <a:xfrm>
            <a:off x="609600" y="1174750"/>
            <a:ext cx="9436100" cy="4953000"/>
          </a:xfrm>
        </p:spPr>
        <p:txBody>
          <a:bodyPr/>
          <a:p>
            <a:pPr marL="0" indent="0">
              <a:buNone/>
            </a:pPr>
            <a:r>
              <a:rPr lang="en-US" sz="2500"/>
              <a:t>We will be using a common metric for measuring error of various models in the future. MAE, mean absolute error is a great choice compared to other metrics. As some metrics tend to divide the error by the the true value, for the case of data containing 0’s it can lead to error reaching infinity. For MAE the error more close to 0.0 is better!</a:t>
            </a: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ARIMA TEST SCORE</a:t>
            </a:r>
            <a:endParaRPr lang="en-US"/>
          </a:p>
        </p:txBody>
      </p:sp>
      <p:sp>
        <p:nvSpPr>
          <p:cNvPr id="3" name="Content Placeholder 2"/>
          <p:cNvSpPr>
            <a:spLocks noGrp="1"/>
          </p:cNvSpPr>
          <p:nvPr>
            <p:ph sz="half" idx="1"/>
          </p:nvPr>
        </p:nvSpPr>
        <p:spPr>
          <a:xfrm>
            <a:off x="609600" y="1174750"/>
            <a:ext cx="5789930" cy="4953000"/>
          </a:xfrm>
        </p:spPr>
        <p:txBody>
          <a:bodyPr/>
          <a:p>
            <a:pPr marL="0" indent="0">
              <a:buNone/>
            </a:pPr>
            <a:r>
              <a:rPr lang="en-US" sz="2500" b="1"/>
              <a:t>Mean Absolute Error-&gt; 4.143 </a:t>
            </a:r>
            <a:endParaRPr lang="en-US" sz="2500" b="1"/>
          </a:p>
          <a:p>
            <a:pPr marL="0" indent="0">
              <a:buNone/>
            </a:pPr>
            <a:r>
              <a:rPr lang="en-US" sz="2500"/>
              <a:t>The error is large and </a:t>
            </a:r>
            <a:r>
              <a:rPr lang="en-US" sz="2500" b="1"/>
              <a:t>inefficient model.</a:t>
            </a:r>
            <a:endParaRPr lang="en-US" sz="2500" b="1"/>
          </a:p>
          <a:p>
            <a:pPr marL="0" indent="0">
              <a:buNone/>
            </a:pPr>
            <a:r>
              <a:rPr lang="en-US" sz="2500"/>
              <a:t>It is obvious from the above image, the model is not able to predict rainfall of more than 1mm accuracy</a:t>
            </a:r>
            <a:endParaRPr lang="en-US" sz="2500"/>
          </a:p>
          <a:p>
            <a:pPr marL="0" indent="0">
              <a:buNone/>
            </a:pP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sz="half" idx="2"/>
          </p:nvPr>
        </p:nvPicPr>
        <p:blipFill>
          <a:blip r:embed="rId1"/>
          <a:stretch>
            <a:fillRect/>
          </a:stretch>
        </p:blipFill>
        <p:spPr>
          <a:xfrm>
            <a:off x="5994400" y="620395"/>
            <a:ext cx="6252210" cy="528637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The Holt-Winter Exponential Smoothing Model</a:t>
            </a:r>
            <a:endParaRPr lang="en-US" sz="40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
        <p:nvSpPr>
          <p:cNvPr id="6" name="Text Box 5"/>
          <p:cNvSpPr txBox="1"/>
          <p:nvPr/>
        </p:nvSpPr>
        <p:spPr>
          <a:xfrm>
            <a:off x="695960" y="1124585"/>
            <a:ext cx="9167495" cy="3938270"/>
          </a:xfrm>
          <a:prstGeom prst="rect">
            <a:avLst/>
          </a:prstGeom>
          <a:noFill/>
        </p:spPr>
        <p:txBody>
          <a:bodyPr wrap="square" rtlCol="0">
            <a:spAutoFit/>
          </a:bodyPr>
          <a:p>
            <a:r>
              <a:rPr lang="en-US" sz="2500"/>
              <a:t>Exponential smoothing was proposed in the late 1950s (Brown, 1959; Holt, 1957; Winters, 1960), and has motivated some of the most successful forecasting methods. Forecasts produced using exponential smoothing methods are weighted averages of past observations, with the weights decaying exponentially as the observations get older. In other words, the more recent the observation the higher the associated weight. This framework generates reliable forecasts quickly and for a wide range of time series, which is a great advantage and of major importance to applications in industry.</a:t>
            </a:r>
            <a:endParaRPr lang="en-US" sz="25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839470" y="1844675"/>
            <a:ext cx="10238740" cy="3375025"/>
          </a:xfrm>
        </p:spPr>
        <p:txBody>
          <a:bodyPr/>
          <a:p>
            <a:pPr marL="0" indent="0">
              <a:buNone/>
            </a:pPr>
            <a:r>
              <a:rPr lang="en-US" sz="2500"/>
              <a:t>Here the alpha value is the smoothing parameter. The algorithm gives more preference to the nearest predecessor, and the further the predecessor, the less impact it has on the forecast.</a:t>
            </a:r>
            <a:endParaRPr lang="en-US" sz="2500"/>
          </a:p>
          <a:p>
            <a:pPr marL="0" indent="0">
              <a:buNone/>
            </a:pP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1"/>
          </p:nvPr>
        </p:nvPicPr>
        <p:blipFill>
          <a:blip r:embed="rId1"/>
          <a:stretch>
            <a:fillRect/>
          </a:stretch>
        </p:blipFill>
        <p:spPr>
          <a:xfrm>
            <a:off x="1343660" y="548640"/>
            <a:ext cx="8943975" cy="1067435"/>
          </a:xfrm>
          <a:prstGeom prst="rect">
            <a:avLst/>
          </a:prstGeom>
        </p:spPr>
      </p:pic>
      <p:pic>
        <p:nvPicPr>
          <p:cNvPr id="7" name="Picture 6"/>
          <p:cNvPicPr>
            <a:picLocks noChangeAspect="1"/>
          </p:cNvPicPr>
          <p:nvPr/>
        </p:nvPicPr>
        <p:blipFill>
          <a:blip r:embed="rId2"/>
          <a:stretch>
            <a:fillRect/>
          </a:stretch>
        </p:blipFill>
        <p:spPr>
          <a:xfrm>
            <a:off x="1199515" y="3830320"/>
            <a:ext cx="9284970" cy="28270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 HOLT-ES TEST SCORE</a:t>
            </a:r>
            <a:endParaRPr lang="en-IN" altLang="en-US"/>
          </a:p>
        </p:txBody>
      </p:sp>
      <p:sp>
        <p:nvSpPr>
          <p:cNvPr id="3" name="Content Placeholder 2"/>
          <p:cNvSpPr>
            <a:spLocks noGrp="1"/>
          </p:cNvSpPr>
          <p:nvPr>
            <p:ph sz="half" idx="1"/>
          </p:nvPr>
        </p:nvSpPr>
        <p:spPr>
          <a:xfrm>
            <a:off x="609600" y="1174750"/>
            <a:ext cx="5850890" cy="4953000"/>
          </a:xfrm>
        </p:spPr>
        <p:txBody>
          <a:bodyPr/>
          <a:p>
            <a:pPr marL="0" indent="0">
              <a:buNone/>
            </a:pPr>
            <a:r>
              <a:rPr lang="en-US" sz="2500" b="1"/>
              <a:t>Mean Absolute Error</a:t>
            </a:r>
            <a:r>
              <a:rPr lang="en-IN" altLang="en-US" sz="2500" b="1"/>
              <a:t> = </a:t>
            </a:r>
            <a:r>
              <a:rPr lang="en-US" sz="2500" b="1"/>
              <a:t>3.5206</a:t>
            </a:r>
            <a:r>
              <a:rPr lang="en-US" sz="2500"/>
              <a:t> </a:t>
            </a:r>
            <a:endParaRPr lang="en-US" sz="2500"/>
          </a:p>
          <a:p>
            <a:pPr marL="0" indent="0">
              <a:buNone/>
            </a:pPr>
            <a:r>
              <a:rPr lang="en-US" sz="2500"/>
              <a:t>Although it is less than ARIMA model, the model is actually </a:t>
            </a:r>
            <a:r>
              <a:rPr lang="en-US" sz="2500" b="1"/>
              <a:t>worse.</a:t>
            </a:r>
            <a:endParaRPr lang="en-US" sz="2500" b="1"/>
          </a:p>
          <a:p>
            <a:pPr marL="0" indent="0">
              <a:buNone/>
            </a:pPr>
            <a:r>
              <a:rPr lang="en-US" sz="2500" b="1"/>
              <a:t>Predicted values do not even exceed 2 mm!</a:t>
            </a:r>
            <a:endParaRPr lang="en-US" sz="25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600190" y="1052830"/>
            <a:ext cx="4648200" cy="24460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LSTM- Long Short Term Memory</a:t>
            </a:r>
            <a:endParaRPr lang="en-US" sz="4000"/>
          </a:p>
        </p:txBody>
      </p:sp>
      <p:sp>
        <p:nvSpPr>
          <p:cNvPr id="3" name="Content Placeholder 2"/>
          <p:cNvSpPr>
            <a:spLocks noGrp="1"/>
          </p:cNvSpPr>
          <p:nvPr>
            <p:ph sz="half" idx="1"/>
          </p:nvPr>
        </p:nvSpPr>
        <p:spPr>
          <a:xfrm>
            <a:off x="609600" y="1196340"/>
            <a:ext cx="8771255" cy="3593465"/>
          </a:xfrm>
        </p:spPr>
        <p:txBody>
          <a:bodyPr/>
          <a:p>
            <a:pPr marL="0" indent="0">
              <a:buNone/>
            </a:pPr>
            <a:r>
              <a:rPr lang="en-US" sz="2500"/>
              <a:t>We enter the world of Deep learning to get better results using a well known implementation of a neural network for time series data, LSTM. It is an advancement of Recurrent neural networks which use forget gates to keep on the required information stored. It has been widely applied in Stock market technical analysis. The fully connected layers in the network are in fact cells in LSTM, which provide error flow to be smooth between gates. This allows us to</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2279650" y="1052830"/>
            <a:ext cx="8101330" cy="45567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sz="2500"/>
              <a:t>The cell state carries information seamlessly throughout cells. Gates such as the Sigmoid activation layer which usually outputs either a 0 or 1. a 0 will mean that no data can be passed to the pink circle, which is where the pointwise operation happen such as a dot product.</a:t>
            </a: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5" name="Content Placeholder 4"/>
          <p:cNvPicPr>
            <a:picLocks noChangeAspect="1"/>
          </p:cNvPicPr>
          <p:nvPr>
            <p:ph sz="half" idx="2"/>
          </p:nvPr>
        </p:nvPicPr>
        <p:blipFill>
          <a:blip r:embed="rId1"/>
          <a:stretch>
            <a:fillRect/>
          </a:stretch>
        </p:blipFill>
        <p:spPr>
          <a:xfrm>
            <a:off x="5952490" y="2498090"/>
            <a:ext cx="5143500" cy="18618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sz="2500"/>
              <a:t>Here the previous cell output(h[t-1]) and input(x[t]) are concatenated and flow through the sigmoid gate which either outputs 0 or 1. If 0 is outputted then the information is rejected and not used, hence this gate is called forget gate.</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024245" y="1916430"/>
            <a:ext cx="5143500" cy="1861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41" name="Shape 241"/>
        <p:cNvGrpSpPr/>
        <p:nvPr/>
      </p:nvGrpSpPr>
      <p:grpSpPr>
        <a:xfrm>
          <a:off x="0" y="0"/>
          <a:ext cx="0" cy="0"/>
          <a:chOff x="0" y="0"/>
          <a:chExt cx="0" cy="0"/>
        </a:xfrm>
      </p:grpSpPr>
      <p:sp>
        <p:nvSpPr>
          <p:cNvPr id="243" name="Google Shape;243;p28"/>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44" name="Google Shape;244;p28"/>
          <p:cNvPicPr preferRelativeResize="0"/>
          <p:nvPr/>
        </p:nvPicPr>
        <p:blipFill>
          <a:blip r:embed="rId1"/>
          <a:stretch>
            <a:fillRect/>
          </a:stretch>
        </p:blipFill>
        <p:spPr>
          <a:xfrm>
            <a:off x="0" y="0"/>
            <a:ext cx="12192000" cy="68332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sz="2500"/>
              <a:t>We go over our next gate, which involves using the previous value we have forgotten to create a new candidate for cell state Ct. Using the tanh activation aides in creating this new vector and updating our cell state.</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8" name="Content Placeholder 7"/>
          <p:cNvPicPr>
            <a:picLocks noChangeAspect="1"/>
          </p:cNvPicPr>
          <p:nvPr>
            <p:ph sz="half" idx="2"/>
          </p:nvPr>
        </p:nvPicPr>
        <p:blipFill>
          <a:blip r:embed="rId1"/>
          <a:stretch>
            <a:fillRect/>
          </a:stretch>
        </p:blipFill>
        <p:spPr>
          <a:xfrm>
            <a:off x="6197600" y="2046605"/>
            <a:ext cx="4637405" cy="234759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sz="2500"/>
              <a:t>The last stage of the LSTM, is to decide what to output. Again the input goes through a sigmoid gate to decide what information to keep and a final tanh activation layer to convert the values in between -1 to 1.</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197600" y="2665730"/>
            <a:ext cx="4777740" cy="21463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LSTM TEST ACCURACY</a:t>
            </a:r>
            <a:endParaRPr lang="en-IN" altLang="en-US" sz="4000"/>
          </a:p>
        </p:txBody>
      </p:sp>
      <p:sp>
        <p:nvSpPr>
          <p:cNvPr id="3" name="Content Placeholder 2"/>
          <p:cNvSpPr>
            <a:spLocks noGrp="1"/>
          </p:cNvSpPr>
          <p:nvPr>
            <p:ph sz="half" idx="1"/>
          </p:nvPr>
        </p:nvSpPr>
        <p:spPr>
          <a:xfrm>
            <a:off x="609600" y="1174750"/>
            <a:ext cx="9204960" cy="4953000"/>
          </a:xfrm>
        </p:spPr>
        <p:txBody>
          <a:bodyPr/>
          <a:p>
            <a:pPr marL="0" indent="0">
              <a:buNone/>
            </a:pPr>
            <a:r>
              <a:rPr lang="en-US" sz="2500"/>
              <a:t>The training error produced is lower than previous models(mean absolute error)</a:t>
            </a:r>
            <a:r>
              <a:rPr lang="en-IN" altLang="en-US" sz="2500"/>
              <a:t>-&gt;</a:t>
            </a:r>
            <a:r>
              <a:rPr lang="en-US" sz="2500"/>
              <a:t> </a:t>
            </a:r>
            <a:r>
              <a:rPr lang="en-US" sz="2500" b="1"/>
              <a:t>1.9907</a:t>
            </a:r>
            <a:r>
              <a:rPr lang="en-US" sz="2500"/>
              <a:t> </a:t>
            </a:r>
            <a:endParaRPr lang="en-US" sz="2500"/>
          </a:p>
          <a:p>
            <a:pPr marL="0" indent="0">
              <a:buNone/>
            </a:pPr>
            <a:endParaRPr lang="en-US" sz="2500"/>
          </a:p>
          <a:p>
            <a:pPr marL="0" indent="0">
              <a:buNone/>
            </a:pPr>
            <a:r>
              <a:rPr lang="en-US" sz="2500"/>
              <a:t>Mean Absolute Error(Test Dataset)-&gt;</a:t>
            </a:r>
            <a:r>
              <a:rPr lang="en-US" sz="2500" b="1"/>
              <a:t>2.955 </a:t>
            </a:r>
            <a:endParaRPr lang="en-US" sz="2500" b="1"/>
          </a:p>
          <a:p>
            <a:pPr marL="0" indent="0">
              <a:buNone/>
            </a:pPr>
            <a:endParaRPr lang="en-US" sz="2500" b="1"/>
          </a:p>
          <a:p>
            <a:pPr marL="0" indent="0">
              <a:buNone/>
            </a:pPr>
            <a:r>
              <a:rPr lang="en-US" sz="2500"/>
              <a:t>The problem in our forecast? </a:t>
            </a:r>
            <a:r>
              <a:rPr lang="en-US" sz="2500" b="1"/>
              <a:t>Only 30 values out of 334 are Non-zero, hence our prediction is Sparse!</a:t>
            </a:r>
            <a:endParaRPr lang="en-US" sz="25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What are the problems with our dataset?</a:t>
            </a:r>
            <a:endParaRPr lang="en-IN" altLang="en-US" sz="4000"/>
          </a:p>
        </p:txBody>
      </p:sp>
      <p:sp>
        <p:nvSpPr>
          <p:cNvPr id="3" name="Content Placeholder 2"/>
          <p:cNvSpPr>
            <a:spLocks noGrp="1"/>
          </p:cNvSpPr>
          <p:nvPr>
            <p:ph sz="half" idx="1"/>
          </p:nvPr>
        </p:nvSpPr>
        <p:spPr>
          <a:xfrm>
            <a:off x="609600" y="1174750"/>
            <a:ext cx="10287635" cy="4953000"/>
          </a:xfrm>
        </p:spPr>
        <p:txBody>
          <a:bodyPr/>
          <a:p>
            <a:r>
              <a:rPr lang="en-IN" altLang="en-US" sz="2500"/>
              <a:t>The data is sparse, as many months pass in Vellore without a millimeter of rainfall. </a:t>
            </a:r>
            <a:r>
              <a:rPr lang="en-IN" altLang="en-US" sz="2500" b="1"/>
              <a:t>Hence 80.34% of our data is 0.0 mm</a:t>
            </a:r>
            <a:endParaRPr lang="en-IN" altLang="en-US" sz="2500"/>
          </a:p>
          <a:p>
            <a:r>
              <a:rPr lang="en-IN" altLang="en-US" sz="2500"/>
              <a:t>Seasonality should be present but is not present within a specific period, hence lag values differ from district to district and year to year. Indicating that the stochastic component(Zt) must be high</a:t>
            </a:r>
            <a:endParaRPr lang="en-IN" altLang="en-US" sz="2500"/>
          </a:p>
          <a:p>
            <a:r>
              <a:rPr lang="en-IN" altLang="en-US" sz="2500" b="1"/>
              <a:t>You cannot apply regression techniques to time series data!</a:t>
            </a:r>
            <a:endParaRPr lang="en-IN" altLang="en-US" sz="2500" b="1"/>
          </a:p>
          <a:p>
            <a:r>
              <a:rPr lang="en-IN" altLang="en-US" sz="2500" b="1"/>
              <a:t>The last point is problematic as it limits our modelling process to only statistical models and deep learning models. Regression cannot be applied to data which is autocorrelated.</a:t>
            </a:r>
            <a:endParaRPr lang="en-IN" altLang="en-US" sz="25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3570" y="260985"/>
            <a:ext cx="10972800" cy="582613"/>
          </a:xfrm>
        </p:spPr>
        <p:txBody>
          <a:bodyPr/>
          <a:p>
            <a:r>
              <a:rPr lang="en-US" sz="4000"/>
              <a:t>Transforming our timeseries dataset to regular dataset</a:t>
            </a:r>
            <a:endParaRPr lang="en-US" sz="4000"/>
          </a:p>
        </p:txBody>
      </p:sp>
      <p:sp>
        <p:nvSpPr>
          <p:cNvPr id="3" name="Content Placeholder 2"/>
          <p:cNvSpPr>
            <a:spLocks noGrp="1"/>
          </p:cNvSpPr>
          <p:nvPr>
            <p:ph sz="half" idx="1"/>
          </p:nvPr>
        </p:nvSpPr>
        <p:spPr>
          <a:xfrm>
            <a:off x="609600" y="1174750"/>
            <a:ext cx="9963785" cy="4953000"/>
          </a:xfrm>
        </p:spPr>
        <p:txBody>
          <a:bodyPr/>
          <a:p>
            <a:pPr marL="0" indent="0">
              <a:buNone/>
            </a:pPr>
            <a:r>
              <a:rPr lang="en-US" sz="2500"/>
              <a:t>We generate new features from out dataset using feature engineering. A total of </a:t>
            </a:r>
            <a:r>
              <a:rPr lang="en-IN" altLang="en-US" sz="2500"/>
              <a:t>12</a:t>
            </a:r>
            <a:r>
              <a:rPr lang="en-US" sz="2500"/>
              <a:t> new features are to be generated, the first 3 being easily obtained from the date feature.</a:t>
            </a:r>
            <a:endParaRPr lang="en-US" sz="2500"/>
          </a:p>
          <a:p>
            <a:pPr marL="514350" indent="-514350">
              <a:buAutoNum type="arabicPeriod"/>
            </a:pPr>
            <a:r>
              <a:rPr lang="en-US" sz="2500"/>
              <a:t> Month </a:t>
            </a:r>
            <a:endParaRPr lang="en-US" sz="2500"/>
          </a:p>
          <a:p>
            <a:pPr marL="514350" indent="-514350">
              <a:buAutoNum type="arabicPeriod"/>
            </a:pPr>
            <a:r>
              <a:rPr lang="en-US" sz="2500"/>
              <a:t>     Year </a:t>
            </a:r>
            <a:endParaRPr lang="en-US" sz="2500"/>
          </a:p>
          <a:p>
            <a:pPr marL="514350" indent="-514350">
              <a:buAutoNum type="arabicPeriod"/>
            </a:pPr>
            <a:r>
              <a:rPr lang="en-US" sz="2500"/>
              <a:t>     Day </a:t>
            </a:r>
            <a:endParaRPr lang="en-US" sz="2500"/>
          </a:p>
          <a:p>
            <a:pPr marL="514350" indent="-514350">
              <a:buAutoNum type="arabicPeriod"/>
            </a:pPr>
            <a:r>
              <a:rPr lang="en-IN" altLang="en-US" sz="2500"/>
              <a:t>     is_rain</a:t>
            </a:r>
            <a:r>
              <a:rPr lang="en-US" sz="2500"/>
              <a:t></a:t>
            </a:r>
            <a:endParaRPr lang="en-US" sz="2500"/>
          </a:p>
          <a:p>
            <a:pPr marL="514350" indent="-514350">
              <a:buAutoNum type="arabicPeriod"/>
            </a:pPr>
            <a:r>
              <a:rPr lang="en-US" sz="2500"/>
              <a:t>    </a:t>
            </a:r>
            <a:r>
              <a:rPr lang="en-IN" altLang="en-US" sz="2500"/>
              <a:t>PreviousN(where N is &gt;=1 and &lt;=8)</a:t>
            </a:r>
            <a:endParaRPr lang="en-US" sz="2500"/>
          </a:p>
          <a:p>
            <a:pPr marL="0" indent="0">
              <a:buNone/>
            </a:pPr>
            <a:r>
              <a:rPr lang="en-US" sz="2500"/>
              <a:t>Month,Day and Year are obtained from stripping the date column using datetime library, </a:t>
            </a:r>
            <a:r>
              <a:rPr lang="en-IN" altLang="en-US" sz="2500"/>
              <a:t>whereas PreviousN is extracted using the following approach. is_rain is our feature to provide seasonality to the model and is basically telling the model how much rainy this month usually experiences</a:t>
            </a:r>
            <a:endParaRPr lang="en-IN" alt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Is_rain feature</a:t>
            </a:r>
            <a:endParaRPr lang="en-IN" alt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
        <p:nvSpPr>
          <p:cNvPr id="6" name="Text Box 5"/>
          <p:cNvSpPr txBox="1"/>
          <p:nvPr/>
        </p:nvSpPr>
        <p:spPr>
          <a:xfrm>
            <a:off x="695960" y="1628775"/>
            <a:ext cx="9861550" cy="2014855"/>
          </a:xfrm>
          <a:prstGeom prst="rect">
            <a:avLst/>
          </a:prstGeom>
          <a:noFill/>
        </p:spPr>
        <p:txBody>
          <a:bodyPr wrap="square" rtlCol="0">
            <a:spAutoFit/>
          </a:bodyPr>
          <a:p>
            <a:r>
              <a:rPr lang="en-IN" altLang="en-US" sz="2500"/>
              <a:t>We take each month and assign levels of rainy season to them. These level range from</a:t>
            </a:r>
            <a:r>
              <a:rPr lang="en-IN" altLang="en-US" sz="2500" b="1"/>
              <a:t> [0,1,2]. </a:t>
            </a:r>
            <a:r>
              <a:rPr lang="en-IN" altLang="en-US" sz="2500"/>
              <a:t>We use a function to classify each month to these levels called </a:t>
            </a:r>
            <a:r>
              <a:rPr lang="en-IN" altLang="en-US" sz="2500" b="1"/>
              <a:t>get_season1, where x is the month in integer(1-Jan,2-Feb...)</a:t>
            </a:r>
            <a:endParaRPr lang="en-IN" altLang="en-US" sz="2500" b="1"/>
          </a:p>
          <a:p>
            <a:endParaRPr lang="en-IN" altLang="en-US" sz="2500" b="1"/>
          </a:p>
        </p:txBody>
      </p:sp>
      <p:pic>
        <p:nvPicPr>
          <p:cNvPr id="7" name="Content Placeholder 6"/>
          <p:cNvPicPr>
            <a:picLocks noChangeAspect="1"/>
          </p:cNvPicPr>
          <p:nvPr>
            <p:ph idx="1"/>
          </p:nvPr>
        </p:nvPicPr>
        <p:blipFill>
          <a:blip r:embed="rId1"/>
          <a:stretch>
            <a:fillRect/>
          </a:stretch>
        </p:blipFill>
        <p:spPr>
          <a:xfrm>
            <a:off x="4008120" y="3500755"/>
            <a:ext cx="3105150" cy="2463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Previous N Feature</a:t>
            </a:r>
            <a:endParaRPr lang="en-IN" altLang="en-US"/>
          </a:p>
        </p:txBody>
      </p:sp>
      <p:sp>
        <p:nvSpPr>
          <p:cNvPr id="3" name="Content Placeholder 2"/>
          <p:cNvSpPr>
            <a:spLocks noGrp="1"/>
          </p:cNvSpPr>
          <p:nvPr>
            <p:ph idx="1"/>
          </p:nvPr>
        </p:nvSpPr>
        <p:spPr>
          <a:xfrm>
            <a:off x="609600" y="1174750"/>
            <a:ext cx="9252585" cy="4953000"/>
          </a:xfrm>
        </p:spPr>
        <p:txBody>
          <a:bodyPr/>
          <a:p>
            <a:pPr marL="0" indent="0">
              <a:buNone/>
            </a:pPr>
            <a:r>
              <a:rPr lang="en-IN" altLang="en-US" sz="2500"/>
              <a:t>This feature is basically asking a question to our dataset.</a:t>
            </a:r>
            <a:endParaRPr lang="en-IN" altLang="en-US" sz="2500"/>
          </a:p>
          <a:p>
            <a:pPr marL="0" indent="0">
              <a:buNone/>
            </a:pPr>
            <a:r>
              <a:rPr lang="en-IN" altLang="en-US" sz="2500" i="1"/>
              <a:t>	What was the rainfall on Day d, Month m, district D 		and year N?</a:t>
            </a:r>
            <a:endParaRPr lang="en-IN" altLang="en-US" sz="2500" i="1"/>
          </a:p>
          <a:p>
            <a:pPr marL="0" indent="0">
              <a:buNone/>
            </a:pPr>
            <a:r>
              <a:rPr lang="en-IN" altLang="en-US" sz="2500"/>
              <a:t>Where N is from 1 to 8. we are using past data as a feature as we normally would in time series forecast, except the past data is having a large difference of 1 year, meaning 365 days.</a:t>
            </a:r>
            <a:endParaRPr lang="en-IN" altLang="en-US" sz="2500"/>
          </a:p>
          <a:p>
            <a:pPr marL="0" indent="0">
              <a:buNone/>
            </a:pPr>
            <a:r>
              <a:rPr lang="en-IN" altLang="en-US" sz="2500"/>
              <a:t>To create this feature, we create Hash(dictonary) with the key being a string</a:t>
            </a:r>
            <a:endParaRPr lang="en-IN" altLang="en-US" sz="2500"/>
          </a:p>
          <a:p>
            <a:pPr marL="0" indent="0">
              <a:buNone/>
            </a:pPr>
            <a:r>
              <a:rPr lang="en-IN" altLang="en-US" sz="2500"/>
              <a:t>	District_Day_Month -&gt; Key</a:t>
            </a:r>
            <a:endParaRPr lang="en-IN" altLang="en-US" sz="2500"/>
          </a:p>
          <a:p>
            <a:pPr marL="0" indent="0">
              <a:buNone/>
            </a:pPr>
            <a:r>
              <a:rPr lang="en-IN" altLang="en-US" sz="2500"/>
              <a:t>	[2.0,0.0,1.0,....]-&gt; Array of length N, where N is 8 meaning 8 years of data for the partiuclar day of that particular month and district.</a:t>
            </a:r>
            <a:endParaRPr lang="en-IN" alt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Previous </a:t>
            </a:r>
            <a:r>
              <a:rPr lang="en-IN" altLang="en-US"/>
              <a:t>N Feature</a:t>
            </a:r>
            <a:endParaRPr lang="en-IN" altLang="en-US"/>
          </a:p>
        </p:txBody>
      </p:sp>
      <p:sp>
        <p:nvSpPr>
          <p:cNvPr id="3" name="Content Placeholder 2"/>
          <p:cNvSpPr>
            <a:spLocks noGrp="1"/>
          </p:cNvSpPr>
          <p:nvPr>
            <p:ph idx="1"/>
          </p:nvPr>
        </p:nvSpPr>
        <p:spPr/>
        <p:txBody>
          <a:bodyPr/>
          <a:p>
            <a:pPr marL="0" indent="0">
              <a:buNone/>
            </a:pPr>
            <a:r>
              <a:rPr lang="en-IN" altLang="en-US" sz="2500"/>
              <a:t>Now we have our hash, we will apply it as follows, </a:t>
            </a:r>
            <a:endParaRPr lang="en-IN" altLang="en-US" sz="2500"/>
          </a:p>
          <a:p>
            <a:pPr marL="0" indent="0">
              <a:buNone/>
            </a:pPr>
            <a:r>
              <a:rPr lang="en-IN" altLang="en-US" sz="2500"/>
              <a:t>	hash[key][0]---&gt; Previous 1 column</a:t>
            </a:r>
            <a:endParaRPr lang="en-IN" altLang="en-US" sz="2500"/>
          </a:p>
          <a:p>
            <a:pPr marL="0" indent="0">
              <a:buNone/>
            </a:pPr>
            <a:r>
              <a:rPr lang="en-IN" altLang="en-US" sz="2500"/>
              <a:t>	hash[key][0]---&gt; Previous 2 column..... so on till Previous 8</a:t>
            </a:r>
            <a:endParaRPr lang="en-IN" altLang="en-US" sz="2500"/>
          </a:p>
          <a:p>
            <a:pPr marL="0" indent="0">
              <a:buNone/>
            </a:pPr>
            <a:r>
              <a:rPr lang="en-IN" altLang="en-US" sz="2500" b="1" u="sng"/>
              <a:t>The problem</a:t>
            </a:r>
            <a:endParaRPr lang="en-IN" altLang="en-US" sz="2500" b="1" u="sng"/>
          </a:p>
          <a:p>
            <a:pPr marL="0" indent="0">
              <a:buNone/>
            </a:pPr>
            <a:r>
              <a:rPr lang="en-IN" altLang="en-US" sz="2500"/>
              <a:t>Our array contains values that have high variance and using them will confuse the model more. We can either scale the array, but the element of each array will be applied to a</a:t>
            </a:r>
            <a:r>
              <a:rPr lang="en-IN" altLang="en-US" sz="2500" b="1"/>
              <a:t> different column not the same one!</a:t>
            </a:r>
            <a:endParaRPr lang="en-IN" altLang="en-US" sz="2500"/>
          </a:p>
          <a:p>
            <a:pPr marL="0" indent="0">
              <a:buNone/>
            </a:pPr>
            <a:r>
              <a:rPr lang="en-IN" altLang="en-US" sz="2500"/>
              <a:t>Hence, we map the values to categorical values, or a scale.</a:t>
            </a:r>
            <a:endParaRPr lang="en-IN" alt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4000"/>
              <a:t>Previous N Feature</a:t>
            </a:r>
            <a:endParaRPr lang="en-IN" altLang="en-US" sz="4000"/>
          </a:p>
        </p:txBody>
      </p:sp>
      <p:sp>
        <p:nvSpPr>
          <p:cNvPr id="3" name="Content Placeholder 2"/>
          <p:cNvSpPr>
            <a:spLocks noGrp="1"/>
          </p:cNvSpPr>
          <p:nvPr>
            <p:ph sz="half" idx="1"/>
          </p:nvPr>
        </p:nvSpPr>
        <p:spPr>
          <a:xfrm>
            <a:off x="609600" y="1174750"/>
            <a:ext cx="6444615" cy="4953000"/>
          </a:xfrm>
        </p:spPr>
        <p:txBody>
          <a:bodyPr/>
          <a:p>
            <a:pPr marL="0" indent="0">
              <a:buNone/>
            </a:pPr>
            <a:r>
              <a:rPr lang="en-IN" altLang="en-US" sz="2500"/>
              <a:t>We use a function called </a:t>
            </a:r>
            <a:r>
              <a:rPr lang="en-IN" altLang="en-US" sz="2500" b="1"/>
              <a:t>RainCompress, </a:t>
            </a:r>
            <a:r>
              <a:rPr lang="en-IN" altLang="en-US" sz="2500"/>
              <a:t>Its logic is as follows</a:t>
            </a:r>
            <a:endParaRPr lang="en-IN" altLang="en-US" sz="2500"/>
          </a:p>
          <a:p>
            <a:pPr marL="0" indent="0">
              <a:buNone/>
            </a:pPr>
            <a:endParaRPr lang="en-IN" alt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
        <p:nvSpPr>
          <p:cNvPr id="5" name="Text Box 4"/>
          <p:cNvSpPr txBox="1"/>
          <p:nvPr/>
        </p:nvSpPr>
        <p:spPr>
          <a:xfrm>
            <a:off x="911860" y="1988820"/>
            <a:ext cx="9631680" cy="4323080"/>
          </a:xfrm>
          <a:prstGeom prst="rect">
            <a:avLst/>
          </a:prstGeom>
          <a:noFill/>
        </p:spPr>
        <p:txBody>
          <a:bodyPr wrap="square" rtlCol="0">
            <a:spAutoFit/>
          </a:bodyPr>
          <a:p>
            <a:r>
              <a:rPr lang="en-IN" altLang="en-US" sz="2500"/>
              <a:t>0&lt;x &lt;2  	level 1</a:t>
            </a:r>
            <a:endParaRPr lang="en-IN" altLang="en-US" sz="2500"/>
          </a:p>
          <a:p>
            <a:r>
              <a:rPr lang="en-IN" altLang="en-US" sz="2500"/>
              <a:t>2&lt;= x&lt;25 	level 2</a:t>
            </a:r>
            <a:endParaRPr lang="en-IN" altLang="en-US" sz="2500"/>
          </a:p>
          <a:p>
            <a:r>
              <a:rPr lang="en-IN" altLang="en-US" sz="2500"/>
              <a:t>25&lt;= x&lt;50 	level 3</a:t>
            </a:r>
            <a:endParaRPr lang="en-IN" altLang="en-US" sz="2500"/>
          </a:p>
          <a:p>
            <a:r>
              <a:rPr lang="en-IN" altLang="en-US" sz="2500"/>
              <a:t>50&lt;=x&lt;100	level 4</a:t>
            </a:r>
            <a:endParaRPr lang="en-IN" altLang="en-US" sz="2500"/>
          </a:p>
          <a:p>
            <a:r>
              <a:rPr lang="en-IN" altLang="en-US" sz="2500"/>
              <a:t>100&lt;=x	level 5</a:t>
            </a:r>
            <a:endParaRPr lang="en-IN" altLang="en-US" sz="2500"/>
          </a:p>
          <a:p>
            <a:r>
              <a:rPr lang="en-IN" altLang="en-US" sz="2500"/>
              <a:t>x= 0		level 0</a:t>
            </a:r>
            <a:endParaRPr lang="en-IN" altLang="en-US" sz="2500"/>
          </a:p>
          <a:p>
            <a:endParaRPr lang="en-IN" altLang="en-US" sz="2500"/>
          </a:p>
          <a:p>
            <a:r>
              <a:rPr lang="en-IN" altLang="en-US" sz="2500"/>
              <a:t>Hence the final output to be stored in the column will be like this</a:t>
            </a:r>
            <a:endParaRPr lang="en-IN" altLang="en-US" sz="2500"/>
          </a:p>
          <a:p>
            <a:endParaRPr lang="en-IN" altLang="en-US" sz="2500"/>
          </a:p>
          <a:p>
            <a:r>
              <a:rPr lang="en-IN" altLang="en-US" sz="2500">
                <a:sym typeface="+mn-ea"/>
              </a:rPr>
              <a:t>hash[key][0]---&gt;RainCompress(hash[key][0])---&gt; Previous 1 column</a:t>
            </a:r>
            <a:endParaRPr lang="en-IN" altLang="en-US" sz="2500"/>
          </a:p>
          <a:p>
            <a:endParaRPr lang="en-IN" altLang="en-US" sz="2500"/>
          </a:p>
        </p:txBody>
      </p:sp>
      <p:pic>
        <p:nvPicPr>
          <p:cNvPr id="6" name="Content Placeholder 5"/>
          <p:cNvPicPr>
            <a:picLocks noChangeAspect="1"/>
          </p:cNvPicPr>
          <p:nvPr>
            <p:ph sz="half" idx="2"/>
          </p:nvPr>
        </p:nvPicPr>
        <p:blipFill>
          <a:blip r:embed="rId1"/>
          <a:stretch>
            <a:fillRect/>
          </a:stretch>
        </p:blipFill>
        <p:spPr>
          <a:xfrm>
            <a:off x="7536180" y="692785"/>
            <a:ext cx="3690620" cy="378904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1199515" y="2924810"/>
            <a:ext cx="9139555" cy="3217545"/>
          </a:xfrm>
        </p:spPr>
        <p:txBody>
          <a:bodyPr/>
          <a:p>
            <a:pPr marL="0" indent="0">
              <a:buNone/>
            </a:pPr>
            <a:r>
              <a:rPr lang="en-US" sz="2700"/>
              <a:t>The advantage in recreating our dataset in order to fit regression models, is that a single model will be enough to forecast any district. It will consider district a separate feature and save us time and resources to dedicate distinct models for each district. We use </a:t>
            </a:r>
            <a:r>
              <a:rPr lang="en-US" sz="2700" b="1"/>
              <a:t>one-hot encoding</a:t>
            </a:r>
            <a:r>
              <a:rPr lang="en-US" sz="2700"/>
              <a:t> to convert the categorical district values to binary values of 0 and 1.</a:t>
            </a:r>
            <a:endParaRPr lang="en-US" sz="27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4" name="Content Placeholder 3"/>
          <p:cNvPicPr>
            <a:picLocks noChangeAspect="1"/>
          </p:cNvPicPr>
          <p:nvPr>
            <p:ph sz="half" idx="2"/>
          </p:nvPr>
        </p:nvPicPr>
        <p:blipFill>
          <a:blip r:embed="rId1"/>
          <a:stretch>
            <a:fillRect/>
          </a:stretch>
        </p:blipFill>
        <p:spPr>
          <a:xfrm>
            <a:off x="1343660" y="0"/>
            <a:ext cx="8432165" cy="28657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48" name="Shape 248"/>
        <p:cNvGrpSpPr/>
        <p:nvPr/>
      </p:nvGrpSpPr>
      <p:grpSpPr>
        <a:xfrm>
          <a:off x="0" y="0"/>
          <a:ext cx="0" cy="0"/>
          <a:chOff x="0" y="0"/>
          <a:chExt cx="0" cy="0"/>
        </a:xfrm>
      </p:grpSpPr>
      <p:pic>
        <p:nvPicPr>
          <p:cNvPr id="249" name="Google Shape;249;p29"/>
          <p:cNvPicPr preferRelativeResize="0"/>
          <p:nvPr>
            <p:ph type="pic" idx="2"/>
          </p:nvPr>
        </p:nvPicPr>
        <p:blipFill rotWithShape="1">
          <a:blip r:embed="rId1"/>
          <a:srcRect/>
          <a:stretch>
            <a:fillRect/>
          </a:stretch>
        </p:blipFill>
        <p:spPr>
          <a:xfrm>
            <a:off x="0" y="260985"/>
            <a:ext cx="12289155" cy="8042275"/>
          </a:xfrm>
          <a:prstGeom prst="rect">
            <a:avLst/>
          </a:prstGeom>
          <a:solidFill>
            <a:srgbClr val="F2F2F2"/>
          </a:solidFill>
          <a:ln>
            <a:noFill/>
          </a:ln>
        </p:spPr>
      </p:pic>
      <p:sp>
        <p:nvSpPr>
          <p:cNvPr id="250" name="Google Shape;250;p29"/>
          <p:cNvSpPr/>
          <p:nvPr/>
        </p:nvSpPr>
        <p:spPr>
          <a:xfrm rot="10800000" flipH="1">
            <a:off x="1000837" y="5629141"/>
            <a:ext cx="476100" cy="425100"/>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1" name="Google Shape;251;p29"/>
          <p:cNvSpPr txBox="1"/>
          <p:nvPr/>
        </p:nvSpPr>
        <p:spPr>
          <a:xfrm>
            <a:off x="2447900" y="644200"/>
            <a:ext cx="99471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FFFFFF"/>
                </a:solidFill>
                <a:latin typeface="Oswald"/>
                <a:ea typeface="Oswald"/>
                <a:cs typeface="Oswald"/>
                <a:sym typeface="Oswald"/>
              </a:rPr>
              <a:t>Hence making</a:t>
            </a:r>
            <a:endParaRPr sz="2000">
              <a:solidFill>
                <a:srgbClr val="FFFFFF"/>
              </a:solidFill>
              <a:latin typeface="Oswald"/>
              <a:ea typeface="Oswald"/>
              <a:cs typeface="Oswald"/>
              <a:sym typeface="Oswald"/>
            </a:endParaRPr>
          </a:p>
          <a:p>
            <a:pPr marL="0" lvl="0" indent="0" algn="l" rtl="0">
              <a:spcBef>
                <a:spcPts val="0"/>
              </a:spcBef>
              <a:spcAft>
                <a:spcPts val="0"/>
              </a:spcAft>
              <a:buNone/>
            </a:pPr>
            <a:r>
              <a:rPr lang="en-US" sz="2000">
                <a:solidFill>
                  <a:srgbClr val="FFFFFF"/>
                </a:solidFill>
                <a:latin typeface="Oswald"/>
                <a:ea typeface="Oswald"/>
                <a:cs typeface="Oswald"/>
                <a:sym typeface="Oswald"/>
              </a:rPr>
              <a:t>FLOW.TWIMBIT.AI </a:t>
            </a:r>
            <a:endParaRPr sz="2000">
              <a:solidFill>
                <a:srgbClr val="FFFFFF"/>
              </a:solidFill>
              <a:latin typeface="Oswald"/>
              <a:ea typeface="Oswald"/>
              <a:cs typeface="Oswald"/>
              <a:sym typeface="Oswald"/>
            </a:endParaRPr>
          </a:p>
        </p:txBody>
      </p:sp>
      <p:pic>
        <p:nvPicPr>
          <p:cNvPr id="252" name="Google Shape;252;p29"/>
          <p:cNvPicPr preferRelativeResize="0"/>
          <p:nvPr/>
        </p:nvPicPr>
        <p:blipFill>
          <a:blip r:embed="rId2"/>
          <a:stretch>
            <a:fillRect/>
          </a:stretch>
        </p:blipFill>
        <p:spPr>
          <a:xfrm>
            <a:off x="191675" y="1701250"/>
            <a:ext cx="11435174" cy="522707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Creating Linear Regression </a:t>
            </a:r>
            <a:r>
              <a:rPr lang="en-US" b="1" u="sng"/>
              <a:t>Baseline model</a:t>
            </a:r>
            <a:endParaRPr lang="en-US" b="1" u="sng"/>
          </a:p>
        </p:txBody>
      </p:sp>
      <p:sp>
        <p:nvSpPr>
          <p:cNvPr id="3" name="Content Placeholder 2"/>
          <p:cNvSpPr>
            <a:spLocks noGrp="1"/>
          </p:cNvSpPr>
          <p:nvPr>
            <p:ph sz="half" idx="1"/>
          </p:nvPr>
        </p:nvSpPr>
        <p:spPr>
          <a:xfrm>
            <a:off x="609600" y="1174750"/>
            <a:ext cx="9004935" cy="4953000"/>
          </a:xfrm>
        </p:spPr>
        <p:txBody>
          <a:bodyPr/>
          <a:p>
            <a:pPr marL="0" indent="0">
              <a:buNone/>
            </a:pPr>
            <a:r>
              <a:rPr lang="en-US"/>
              <a:t>In order to apply various regression based techniques, we need to start with the basics. We apply </a:t>
            </a:r>
            <a:r>
              <a:rPr lang="en-US" b="1"/>
              <a:t>Linear regression to create a baseline. Mean Absolute Error on test dataset is </a:t>
            </a:r>
            <a:r>
              <a:rPr lang="en-IN" altLang="en-US" b="1"/>
              <a:t>3</a:t>
            </a:r>
            <a:r>
              <a:rPr lang="en-US" b="1"/>
              <a:t>.</a:t>
            </a:r>
            <a:r>
              <a:rPr lang="en-IN" altLang="en-US" b="1"/>
              <a:t>52</a:t>
            </a:r>
            <a:r>
              <a:rPr lang="en-US" b="1"/>
              <a:t>03</a:t>
            </a:r>
            <a:endParaRPr lang="en-US" b="1"/>
          </a:p>
          <a:p>
            <a:pPr marL="0" indent="0">
              <a:buNone/>
            </a:pPr>
            <a:endParaRPr lang="en-US" b="1"/>
          </a:p>
          <a:p>
            <a:pPr marL="0" indent="0">
              <a:buNone/>
            </a:pPr>
            <a:r>
              <a:rPr lang="en-US" b="1"/>
              <a:t>Although it seems an acceptable error for a baseline model, the predictions are not acceptable for our usecase, as the forecast contains negative values!</a:t>
            </a:r>
            <a:endParaRPr lang="en-US"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2" name="Content Placeholder 1"/>
          <p:cNvPicPr>
            <a:picLocks noChangeAspect="1"/>
          </p:cNvPicPr>
          <p:nvPr>
            <p:ph sz="half" idx="2"/>
          </p:nvPr>
        </p:nvPicPr>
        <p:blipFill>
          <a:blip r:embed="rId1"/>
          <a:stretch>
            <a:fillRect/>
          </a:stretch>
        </p:blipFill>
        <p:spPr>
          <a:xfrm>
            <a:off x="263525" y="1700530"/>
            <a:ext cx="10655300" cy="240220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u="sng"/>
              <a:t>Support vector Regression Model</a:t>
            </a:r>
            <a:endParaRPr lang="en-US" b="1" u="sng"/>
          </a:p>
        </p:txBody>
      </p:sp>
      <p:sp>
        <p:nvSpPr>
          <p:cNvPr id="3" name="Content Placeholder 2"/>
          <p:cNvSpPr>
            <a:spLocks noGrp="1"/>
          </p:cNvSpPr>
          <p:nvPr>
            <p:ph sz="half" idx="1"/>
          </p:nvPr>
        </p:nvSpPr>
        <p:spPr>
          <a:xfrm>
            <a:off x="609600" y="1174750"/>
            <a:ext cx="10008235" cy="4953000"/>
          </a:xfrm>
        </p:spPr>
        <p:txBody>
          <a:bodyPr/>
          <a:p>
            <a:pPr marL="0" indent="0">
              <a:buNone/>
            </a:pPr>
            <a:r>
              <a:rPr lang="en-US" sz="2800"/>
              <a:t>Before understanding SVR, it is important to understand SVM, which is the predecessor of SVR. </a:t>
            </a:r>
            <a:endParaRPr lang="en-US" sz="2800"/>
          </a:p>
          <a:p>
            <a:pPr marL="0" indent="0">
              <a:buNone/>
            </a:pPr>
            <a:r>
              <a:rPr lang="en-US" sz="2800"/>
              <a:t>SVM(Support vector machines) is a great model used to solve classification problems. </a:t>
            </a:r>
            <a:endParaRPr lang="en-US" sz="2800"/>
          </a:p>
          <a:p>
            <a:pPr marL="0" indent="0">
              <a:buNone/>
            </a:pPr>
            <a:r>
              <a:rPr lang="en-US" sz="2800"/>
              <a:t>It is even able to classify data which is not linearly separable. The intuition behind the algorithm is to raise the dimensions of the data and find a hyperplane that separates the data into classes. Below are the key parameters used in SVM</a:t>
            </a:r>
            <a:endParaRPr lang="en-US" sz="28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11083290" cy="4953000"/>
          </a:xfrm>
        </p:spPr>
        <p:txBody>
          <a:bodyPr/>
          <a:p>
            <a:pPr marL="0" indent="0">
              <a:buNone/>
            </a:pPr>
            <a:r>
              <a:rPr lang="en-US" b="1" u="sng"/>
              <a:t>Kernel: </a:t>
            </a:r>
            <a:r>
              <a:rPr lang="en-US"/>
              <a:t>It is a function which helps save our computational resources in finding the right hyperplane. Normally transforming the data into higher dimensions becomes computationally intensive proportional to the dimension being raised. </a:t>
            </a:r>
            <a:endParaRPr lang="en-US"/>
          </a:p>
          <a:p>
            <a:pPr marL="0" indent="0">
              <a:buNone/>
            </a:pPr>
            <a:r>
              <a:rPr lang="en-US" b="1" u="sng"/>
              <a:t>Hyperplane:</a:t>
            </a:r>
            <a:r>
              <a:rPr lang="en-US"/>
              <a:t> The line distinguishing between the classes in our model and aiding further classification of data being inputted. For SVR, this same hyperplane will be forecasting continuous values.</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p:txBody>
          <a:bodyPr/>
          <a:p>
            <a:pPr marL="0" indent="0">
              <a:buNone/>
            </a:pPr>
            <a:r>
              <a:rPr lang="en-US" b="1" u="sng"/>
              <a:t>Decision Boundary:</a:t>
            </a:r>
            <a:r>
              <a:rPr lang="en-US"/>
              <a:t> it is a line which has two sides, one being the positive side and other being the negative side. Data point within the positive side of a hyperplane belong to a specific class and on the negative side, the data points do not belong to that particular class.</a:t>
            </a:r>
            <a:endParaRPr lang="en-US"/>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7075805" y="2663825"/>
            <a:ext cx="3627120" cy="197358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407670" y="332740"/>
            <a:ext cx="5384800" cy="4953000"/>
          </a:xfrm>
        </p:spPr>
        <p:txBody>
          <a:bodyPr/>
          <a:p>
            <a:pPr marL="0" indent="0">
              <a:buNone/>
            </a:pPr>
            <a:r>
              <a:rPr lang="en-US" sz="2800"/>
              <a:t>SVR utilizes almost the same algorithm, except that instead of classifying data points, we use the decision boundary lines and hyperplane to find the best fit line for our regression usecase. We assume a distance “c”(epsilon) between the hyperplane and decision boundary line.</a:t>
            </a:r>
            <a:endParaRPr lang="en-US" sz="2800"/>
          </a:p>
          <a:p>
            <a:pPr marL="0" indent="0">
              <a:buNone/>
            </a:pPr>
            <a:r>
              <a:rPr lang="en-US" sz="2800" b="1"/>
              <a:t>Hyperplane: y=wx+b </a:t>
            </a:r>
            <a:endParaRPr lang="en-US" sz="2800" b="1"/>
          </a:p>
          <a:p>
            <a:pPr marL="0" indent="0">
              <a:buNone/>
            </a:pPr>
            <a:r>
              <a:rPr lang="en-US" sz="2800" b="1"/>
              <a:t>Decision boundary lines: wx+b= c, </a:t>
            </a:r>
            <a:endParaRPr lang="en-US" sz="2800" b="1"/>
          </a:p>
          <a:p>
            <a:pPr marL="0" indent="0">
              <a:buNone/>
            </a:pPr>
            <a:r>
              <a:rPr lang="en-US" sz="2800" b="1"/>
              <a:t>wx+b= -c</a:t>
            </a:r>
            <a:endParaRPr lang="en-US" sz="2800" b="1"/>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6" name="Content Placeholder 5"/>
          <p:cNvPicPr>
            <a:picLocks noChangeAspect="1"/>
          </p:cNvPicPr>
          <p:nvPr>
            <p:ph sz="half" idx="2"/>
          </p:nvPr>
        </p:nvPicPr>
        <p:blipFill>
          <a:blip r:embed="rId1"/>
          <a:stretch>
            <a:fillRect/>
          </a:stretch>
        </p:blipFill>
        <p:spPr>
          <a:xfrm>
            <a:off x="6807200" y="1268730"/>
            <a:ext cx="5420360" cy="372237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1199515" y="2420620"/>
            <a:ext cx="9253220" cy="149796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4000"/>
              <a:t>XGBOOST REGRESSOR</a:t>
            </a:r>
            <a:endParaRPr lang="en-US" sz="4000"/>
          </a:p>
        </p:txBody>
      </p:sp>
      <p:sp>
        <p:nvSpPr>
          <p:cNvPr id="3" name="Content Placeholder 2"/>
          <p:cNvSpPr>
            <a:spLocks noGrp="1"/>
          </p:cNvSpPr>
          <p:nvPr>
            <p:ph sz="half" idx="1"/>
          </p:nvPr>
        </p:nvSpPr>
        <p:spPr/>
        <p:txBody>
          <a:bodyPr/>
          <a:p>
            <a:pPr marL="0" indent="0">
              <a:buNone/>
            </a:pPr>
            <a:r>
              <a:rPr lang="en-US" sz="2500"/>
              <a:t>Gradient boosting refers to an ensemble technique, where boosting implies the models are added sequentially in the ensemble. It uses multiple decision trees and weights are assigned to these trees to quantify their say to the final output. The trainable parameters are learned through gradient descent, hence the name gradient boosting</a:t>
            </a:r>
            <a:endParaRPr lang="en-US" sz="2500"/>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7" name="Content Placeholder 6"/>
          <p:cNvPicPr>
            <a:picLocks noChangeAspect="1"/>
          </p:cNvPicPr>
          <p:nvPr>
            <p:ph sz="half" idx="2"/>
          </p:nvPr>
        </p:nvPicPr>
        <p:blipFill>
          <a:blip r:embed="rId1"/>
          <a:stretch>
            <a:fillRect/>
          </a:stretch>
        </p:blipFill>
        <p:spPr>
          <a:xfrm>
            <a:off x="5880100" y="1484630"/>
            <a:ext cx="6198235" cy="428498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1"/>
          </p:nvPr>
        </p:nvSpPr>
        <p:spPr>
          <a:xfrm>
            <a:off x="609600" y="1174750"/>
            <a:ext cx="9509760" cy="5147310"/>
          </a:xfrm>
        </p:spPr>
        <p:txBody>
          <a:bodyPr/>
          <a:p>
            <a:pPr marL="0" indent="0">
              <a:buNone/>
            </a:pPr>
            <a:r>
              <a:rPr lang="en-US" sz="2500"/>
              <a:t>XGBoost enhances Gradient boosting algorithm by reducing the training time significantly via hardware optimizations. XGBoost also has</a:t>
            </a:r>
            <a:r>
              <a:rPr lang="en-US" sz="2500" b="1" u="sng"/>
              <a:t> sparse data handling capabilities</a:t>
            </a:r>
            <a:r>
              <a:rPr lang="en-US" sz="2500"/>
              <a:t>, which is perfect for our dataset, it does not simply replace zeroes with the averages, but by</a:t>
            </a:r>
            <a:r>
              <a:rPr lang="en-US" sz="2500" b="1" u="sng"/>
              <a:t> “learning” best fit</a:t>
            </a:r>
            <a:r>
              <a:rPr lang="en-US" sz="2500"/>
              <a:t> values for sparse data. We implement XGBoost using its open-source library, with hyperparameters n_esitmators </a:t>
            </a:r>
            <a:r>
              <a:rPr lang="en-IN" altLang="en-US" sz="2500"/>
              <a:t>3</a:t>
            </a:r>
            <a:r>
              <a:rPr lang="en-US" sz="2500"/>
              <a:t>(the number of trees) and max_depth=</a:t>
            </a:r>
            <a:r>
              <a:rPr lang="en-IN" altLang="en-US" sz="2500"/>
              <a:t>35</a:t>
            </a:r>
            <a:r>
              <a:rPr lang="en-US" sz="2500"/>
              <a:t> to see how much depth a tree is allowed to go.</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Content Placeholder 3"/>
          <p:cNvSpPr>
            <a:spLocks noGrp="1"/>
          </p:cNvSpPr>
          <p:nvPr>
            <p:ph sz="half" idx="2"/>
          </p:nvPr>
        </p:nvSpPr>
        <p:spPr>
          <a:xfrm>
            <a:off x="4738370" y="1174750"/>
            <a:ext cx="6263640" cy="4953000"/>
          </a:xfrm>
        </p:spPr>
        <p:txBody>
          <a:bodyPr/>
          <a:p>
            <a:pPr marL="0" indent="0">
              <a:buNone/>
            </a:pPr>
            <a:r>
              <a:rPr lang="en-US" sz="2500" b="1"/>
              <a:t>Mean Absolute Error of test data -&gt; </a:t>
            </a:r>
            <a:r>
              <a:rPr lang="en-IN" altLang="en-US" sz="2500" b="1"/>
              <a:t>1.57</a:t>
            </a:r>
            <a:endParaRPr lang="en-US" sz="2500" b="1"/>
          </a:p>
          <a:p>
            <a:pPr marL="0" indent="0">
              <a:buNone/>
            </a:pPr>
            <a:endParaRPr lang="en-US" sz="2500"/>
          </a:p>
          <a:p>
            <a:pPr marL="0" indent="0">
              <a:buNone/>
            </a:pPr>
            <a:r>
              <a:rPr lang="en-US" sz="2500"/>
              <a:t>The model has learned to predict that when it is not raining it will be return 0.0 to make sure the predictions are not sparse</a:t>
            </a:r>
            <a:r>
              <a:rPr lang="en-IN" altLang="en-US" sz="2500"/>
              <a:t> and non-negative values</a:t>
            </a:r>
            <a:r>
              <a:rPr lang="en-US" sz="2500"/>
              <a:t>. We will utilize this model along with other models in upcoming dashboard</a:t>
            </a:r>
            <a:endParaRPr lang="en-US" sz="2500"/>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2" name="Picture 1"/>
          <p:cNvPicPr>
            <a:picLocks noChangeAspect="1"/>
          </p:cNvPicPr>
          <p:nvPr/>
        </p:nvPicPr>
        <p:blipFill>
          <a:blip r:embed="rId1"/>
          <a:stretch>
            <a:fillRect/>
          </a:stretch>
        </p:blipFill>
        <p:spPr>
          <a:xfrm>
            <a:off x="695960" y="1412875"/>
            <a:ext cx="3291840" cy="36271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256" name="Shape 256"/>
        <p:cNvGrpSpPr/>
        <p:nvPr/>
      </p:nvGrpSpPr>
      <p:grpSpPr>
        <a:xfrm>
          <a:off x="0" y="0"/>
          <a:ext cx="0" cy="0"/>
          <a:chOff x="0" y="0"/>
          <a:chExt cx="0" cy="0"/>
        </a:xfrm>
      </p:grpSpPr>
      <p:pic>
        <p:nvPicPr>
          <p:cNvPr id="257" name="Google Shape;257;p30"/>
          <p:cNvPicPr preferRelativeResize="0"/>
          <p:nvPr>
            <p:ph type="pic" idx="2"/>
          </p:nvPr>
        </p:nvPicPr>
        <p:blipFill rotWithShape="1">
          <a:blip r:embed="rId1"/>
          <a:srcRect/>
          <a:stretch>
            <a:fillRect/>
          </a:stretch>
        </p:blipFill>
        <p:spPr>
          <a:xfrm>
            <a:off x="-168275" y="-27305"/>
            <a:ext cx="12240260" cy="6864985"/>
          </a:xfrm>
          <a:prstGeom prst="rect">
            <a:avLst/>
          </a:prstGeom>
          <a:solidFill>
            <a:srgbClr val="F2F2F2"/>
          </a:solidFill>
          <a:ln>
            <a:noFill/>
          </a:ln>
        </p:spPr>
      </p:pic>
      <p:sp>
        <p:nvSpPr>
          <p:cNvPr id="259" name="Google Shape;259;p30"/>
          <p:cNvSpPr txBox="1"/>
          <p:nvPr/>
        </p:nvSpPr>
        <p:spPr>
          <a:xfrm>
            <a:off x="1199515" y="3068955"/>
            <a:ext cx="11655425" cy="7505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700">
                <a:solidFill>
                  <a:srgbClr val="FFFFFF"/>
                </a:solidFill>
                <a:latin typeface="Oswald"/>
                <a:ea typeface="Oswald"/>
                <a:cs typeface="Oswald"/>
                <a:sym typeface="Oswald"/>
              </a:rPr>
              <a:t>Capstone Project Assigned - Dash.Twimbit.Ai</a:t>
            </a:r>
            <a:endParaRPr sz="3700">
              <a:solidFill>
                <a:srgbClr val="FFFFFF"/>
              </a:solidFill>
              <a:latin typeface="Oswald"/>
              <a:ea typeface="Oswald"/>
              <a:cs typeface="Oswald"/>
              <a:sym typeface="Oswa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u="sng"/>
              <a:t>Conclusion</a:t>
            </a:r>
            <a:endParaRPr lang="en-IN" altLang="en-US" b="1" u="sng"/>
          </a:p>
        </p:txBody>
      </p:sp>
      <p:sp>
        <p:nvSpPr>
          <p:cNvPr id="5" name="Slide Number Placeholder 4"/>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pic>
        <p:nvPicPr>
          <p:cNvPr id="4" name="Content Placeholder 3"/>
          <p:cNvPicPr>
            <a:picLocks noChangeAspect="1"/>
          </p:cNvPicPr>
          <p:nvPr>
            <p:ph idx="1"/>
          </p:nvPr>
        </p:nvPicPr>
        <p:blipFill>
          <a:blip r:embed="rId1"/>
          <a:stretch>
            <a:fillRect/>
          </a:stretch>
        </p:blipFill>
        <p:spPr>
          <a:xfrm>
            <a:off x="2392045" y="2484755"/>
            <a:ext cx="7406640" cy="233172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buNone/>
            </a:pPr>
            <a:r>
              <a:rPr lang="en-IN" altLang="en-US"/>
              <a:t>Website link</a:t>
            </a:r>
            <a:endParaRPr lang="en-IN" altLang="en-US"/>
          </a:p>
          <a:p>
            <a:pPr marL="0" indent="0">
              <a:buNone/>
            </a:pPr>
            <a:r>
              <a:rPr lang="en-IN" altLang="en-US"/>
              <a:t>https://rain-forecast.herokuapp.com/</a:t>
            </a:r>
            <a:endParaRPr lang="en-IN" altLang="en-US"/>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pPr marL="0" indent="0" algn="ctr">
              <a:buNone/>
            </a:pPr>
            <a:endParaRPr lang="en-US" sz="4000" b="1" i="1"/>
          </a:p>
          <a:p>
            <a:pPr marL="0" indent="0" algn="ctr">
              <a:buNone/>
            </a:pPr>
            <a:endParaRPr lang="en-US" sz="4000" b="1" i="1"/>
          </a:p>
          <a:p>
            <a:pPr marL="0" indent="0" algn="ctr">
              <a:buNone/>
            </a:pPr>
            <a:endParaRPr lang="en-US" sz="4000" b="1" i="1"/>
          </a:p>
          <a:p>
            <a:pPr marL="0" indent="0" algn="ctr">
              <a:buNone/>
            </a:pPr>
            <a:r>
              <a:rPr lang="en-IN" altLang="en-US" sz="4000" b="1" i="1"/>
              <a:t>THANK YOU</a:t>
            </a:r>
            <a:endParaRPr lang="en-IN" altLang="en-US" sz="4000" b="1" i="1"/>
          </a:p>
        </p:txBody>
      </p:sp>
      <p:sp>
        <p:nvSpPr>
          <p:cNvPr id="4" name="Slide Number Placeholder 3"/>
          <p:cNvSpPr>
            <a:spLocks noGrp="1"/>
          </p:cNvSpPr>
          <p:nvPr>
            <p:ph type="sldNum" sz="quarter" idx="12"/>
          </p:nvPr>
        </p:nvSpPr>
        <p:spPr/>
        <p:txBody>
          <a:bodyPr/>
          <a:p>
            <a:pPr marL="0" lvl="0" indent="0" algn="ctr" rtl="0">
              <a:spcBef>
                <a:spcPts val="0"/>
              </a:spcBef>
              <a:spcAft>
                <a:spcPts val="0"/>
              </a:spcAft>
              <a:buNone/>
            </a:pPr>
            <a:fld id="{00000000-1234-1234-1234-123412341234}" type="slidenum">
              <a:rPr lang="en-US"/>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pic>
        <p:nvPicPr>
          <p:cNvPr id="264" name="Google Shape;264;p31" descr="A picture containing laptop, dark, computer, sky&#10;&#10;Description automatically generated"/>
          <p:cNvPicPr preferRelativeResize="0"/>
          <p:nvPr>
            <p:ph type="pic" idx="2"/>
          </p:nvPr>
        </p:nvPicPr>
        <p:blipFill rotWithShape="1">
          <a:blip r:embed="rId1"/>
          <a:srcRect l="10243" r="10244"/>
          <a:stretch>
            <a:fillRect/>
          </a:stretch>
        </p:blipFill>
        <p:spPr>
          <a:xfrm>
            <a:off x="47625" y="45085"/>
            <a:ext cx="12144375" cy="6858000"/>
          </a:xfrm>
          <a:prstGeom prst="rect">
            <a:avLst/>
          </a:prstGeom>
          <a:solidFill>
            <a:srgbClr val="F2F2F2"/>
          </a:solidFill>
          <a:ln>
            <a:noFill/>
          </a:ln>
        </p:spPr>
      </p:pic>
      <p:sp>
        <p:nvSpPr>
          <p:cNvPr id="266" name="Google Shape;266;p31"/>
          <p:cNvSpPr txBox="1"/>
          <p:nvPr>
            <p:ph type="body" idx="1"/>
          </p:nvPr>
        </p:nvSpPr>
        <p:spPr>
          <a:xfrm>
            <a:off x="7824664" y="2853226"/>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sz="2200">
                <a:solidFill>
                  <a:schemeClr val="bg1"/>
                </a:solidFill>
              </a:rPr>
              <a:t>Analysing vast amount of data	</a:t>
            </a:r>
            <a:endParaRPr lang="en-US" sz="2200">
              <a:solidFill>
                <a:schemeClr val="bg1"/>
              </a:solidFill>
            </a:endParaRPr>
          </a:p>
        </p:txBody>
      </p:sp>
      <p:sp>
        <p:nvSpPr>
          <p:cNvPr id="267" name="Google Shape;267;p31"/>
          <p:cNvSpPr txBox="1"/>
          <p:nvPr>
            <p:ph type="body" idx="3"/>
          </p:nvPr>
        </p:nvSpPr>
        <p:spPr>
          <a:xfrm>
            <a:off x="7824664" y="3608684"/>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sz="2200">
                <a:solidFill>
                  <a:schemeClr val="bg1"/>
                </a:solidFill>
              </a:rPr>
              <a:t>Find true fact from the information</a:t>
            </a:r>
            <a:endParaRPr lang="en-US" sz="2200">
              <a:solidFill>
                <a:schemeClr val="bg1"/>
              </a:solidFill>
            </a:endParaRPr>
          </a:p>
        </p:txBody>
      </p:sp>
      <p:sp>
        <p:nvSpPr>
          <p:cNvPr id="268" name="Google Shape;268;p31"/>
          <p:cNvSpPr txBox="1"/>
          <p:nvPr>
            <p:ph type="body" idx="4"/>
          </p:nvPr>
        </p:nvSpPr>
        <p:spPr>
          <a:xfrm>
            <a:off x="7824470" y="4364990"/>
            <a:ext cx="3660775" cy="292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sz="2200">
                <a:solidFill>
                  <a:schemeClr val="bg1"/>
                </a:solidFill>
              </a:rPr>
              <a:t>Context loss in heap of data</a:t>
            </a:r>
            <a:endParaRPr lang="en-US" sz="2200">
              <a:solidFill>
                <a:schemeClr val="bg1"/>
              </a:solidFill>
            </a:endParaRPr>
          </a:p>
        </p:txBody>
      </p:sp>
      <p:sp>
        <p:nvSpPr>
          <p:cNvPr id="269" name="Google Shape;269;p31"/>
          <p:cNvSpPr txBox="1"/>
          <p:nvPr>
            <p:ph type="body" idx="5"/>
          </p:nvPr>
        </p:nvSpPr>
        <p:spPr>
          <a:xfrm>
            <a:off x="7896419" y="4941800"/>
            <a:ext cx="3521514" cy="288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1800"/>
              <a:buNone/>
            </a:pPr>
            <a:r>
              <a:rPr lang="en-US" sz="2200">
                <a:solidFill>
                  <a:schemeClr val="bg1"/>
                </a:solidFill>
              </a:rPr>
              <a:t>Time consuming and labour intensive process</a:t>
            </a:r>
            <a:endParaRPr lang="en-US" sz="2200">
              <a:solidFill>
                <a:schemeClr val="bg1"/>
              </a:solidFill>
            </a:endParaRPr>
          </a:p>
        </p:txBody>
      </p:sp>
      <p:pic>
        <p:nvPicPr>
          <p:cNvPr id="270" name="Google Shape;270;p31"/>
          <p:cNvPicPr preferRelativeResize="0"/>
          <p:nvPr/>
        </p:nvPicPr>
        <p:blipFill rotWithShape="1">
          <a:blip r:embed="rId2"/>
          <a:srcRect/>
          <a:stretch>
            <a:fillRect/>
          </a:stretch>
        </p:blipFill>
        <p:spPr>
          <a:xfrm>
            <a:off x="449504" y="2339783"/>
            <a:ext cx="3228542" cy="3913117"/>
          </a:xfrm>
          <a:prstGeom prst="rect">
            <a:avLst/>
          </a:prstGeom>
          <a:noFill/>
          <a:ln>
            <a:noFill/>
          </a:ln>
        </p:spPr>
      </p:pic>
      <p:pic>
        <p:nvPicPr>
          <p:cNvPr id="271" name="Google Shape;271;p31"/>
          <p:cNvPicPr preferRelativeResize="0"/>
          <p:nvPr/>
        </p:nvPicPr>
        <p:blipFill rotWithShape="1">
          <a:blip r:embed="rId3"/>
          <a:srcRect/>
          <a:stretch>
            <a:fillRect/>
          </a:stretch>
        </p:blipFill>
        <p:spPr>
          <a:xfrm>
            <a:off x="153470" y="1394306"/>
            <a:ext cx="11885060" cy="466517"/>
          </a:xfrm>
          <a:prstGeom prst="rect">
            <a:avLst/>
          </a:prstGeom>
          <a:noFill/>
          <a:ln>
            <a:noFill/>
          </a:ln>
        </p:spPr>
      </p:pic>
      <p:pic>
        <p:nvPicPr>
          <p:cNvPr id="272" name="Google Shape;272;p31"/>
          <p:cNvPicPr preferRelativeResize="0"/>
          <p:nvPr/>
        </p:nvPicPr>
        <p:blipFill rotWithShape="1">
          <a:blip r:embed="rId4"/>
          <a:srcRect/>
          <a:stretch>
            <a:fillRect/>
          </a:stretch>
        </p:blipFill>
        <p:spPr>
          <a:xfrm>
            <a:off x="3969397" y="3679235"/>
            <a:ext cx="3164545" cy="2092153"/>
          </a:xfrm>
          <a:prstGeom prst="rect">
            <a:avLst/>
          </a:prstGeom>
          <a:noFill/>
          <a:ln>
            <a:noFill/>
          </a:ln>
        </p:spPr>
      </p:pic>
      <p:sp>
        <p:nvSpPr>
          <p:cNvPr id="2" name="Title 1"/>
          <p:cNvSpPr/>
          <p:nvPr>
            <p:ph type="ctrTitle"/>
          </p:nvPr>
        </p:nvSpPr>
        <p:spPr/>
        <p:txBody>
          <a:bodyPr/>
          <a:p>
            <a:r>
              <a:rPr lang="en-US">
                <a:solidFill>
                  <a:schemeClr val="bg1"/>
                </a:solidFill>
              </a:rPr>
              <a:t>The Problem</a:t>
            </a:r>
            <a:endParaRPr 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pic>
        <p:nvPicPr>
          <p:cNvPr id="277" name="Google Shape;277;p32"/>
          <p:cNvPicPr preferRelativeResize="0"/>
          <p:nvPr>
            <p:ph type="pic" idx="2"/>
          </p:nvPr>
        </p:nvPicPr>
        <p:blipFill rotWithShape="1">
          <a:blip r:embed="rId1"/>
          <a:srcRect/>
          <a:stretch>
            <a:fillRect/>
          </a:stretch>
        </p:blipFill>
        <p:spPr>
          <a:xfrm>
            <a:off x="0" y="0"/>
            <a:ext cx="12250420" cy="6858000"/>
          </a:xfrm>
          <a:prstGeom prst="rect">
            <a:avLst/>
          </a:prstGeom>
          <a:solidFill>
            <a:srgbClr val="F2F2F2"/>
          </a:solidFill>
          <a:ln>
            <a:noFill/>
          </a:ln>
        </p:spPr>
      </p:pic>
      <p:sp>
        <p:nvSpPr>
          <p:cNvPr id="278" name="Google Shape;278;p32"/>
          <p:cNvSpPr/>
          <p:nvPr/>
        </p:nvSpPr>
        <p:spPr>
          <a:xfrm>
            <a:off x="11387102" y="2928857"/>
            <a:ext cx="804898" cy="3140150"/>
          </a:xfrm>
          <a:custGeom>
            <a:avLst/>
            <a:gdLst/>
            <a:ahLst/>
            <a:cxnLst/>
            <a:rect l="l" t="t" r="r" b="b"/>
            <a:pathLst>
              <a:path w="804898" h="3140150" extrusionOk="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panose="020B0503020204020204"/>
              <a:buNone/>
            </a:pPr>
            <a:endParaRPr sz="5000" b="1" i="0" u="none" strike="noStrike" cap="none">
              <a:solidFill>
                <a:srgbClr val="F2F2F2"/>
              </a:solidFill>
              <a:latin typeface="Corbel" panose="020B0503020204020204"/>
              <a:ea typeface="Corbel" panose="020B0503020204020204"/>
              <a:cs typeface="Corbel" panose="020B0503020204020204"/>
              <a:sym typeface="Corbel" panose="020B0503020204020204"/>
            </a:endParaRPr>
          </a:p>
        </p:txBody>
      </p:sp>
      <p:sp>
        <p:nvSpPr>
          <p:cNvPr id="279" name="Google Shape;279;p32"/>
          <p:cNvSpPr/>
          <p:nvPr/>
        </p:nvSpPr>
        <p:spPr>
          <a:xfrm rot="10800000">
            <a:off x="11391864" y="5548307"/>
            <a:ext cx="450092"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0" name="Google Shape;280;p32"/>
          <p:cNvSpPr/>
          <p:nvPr>
            <p:ph type="ctrTitle"/>
          </p:nvPr>
        </p:nvSpPr>
        <p:spPr>
          <a:xfrm>
            <a:off x="7425293" y="2408157"/>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panose="020B0503020204020204"/>
              <a:buNone/>
            </a:pPr>
            <a:r>
              <a:rPr lang="en-US">
                <a:solidFill>
                  <a:schemeClr val="bg1"/>
                </a:solidFill>
              </a:rPr>
              <a:t>Twimintel.ai</a:t>
            </a:r>
            <a:endParaRPr lang="en-US">
              <a:solidFill>
                <a:schemeClr val="bg1"/>
              </a:solidFill>
            </a:endParaRPr>
          </a:p>
        </p:txBody>
      </p:sp>
      <p:sp>
        <p:nvSpPr>
          <p:cNvPr id="281" name="Google Shape;281;p32"/>
          <p:cNvSpPr txBox="1"/>
          <p:nvPr>
            <p:ph type="subTitle" idx="1"/>
          </p:nvPr>
        </p:nvSpPr>
        <p:spPr>
          <a:xfrm>
            <a:off x="7608790" y="3500904"/>
            <a:ext cx="4000500" cy="997905"/>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2100"/>
              <a:buNone/>
            </a:pPr>
            <a:r>
              <a:rPr lang="en-US" sz="2200">
                <a:solidFill>
                  <a:schemeClr val="bg1"/>
                </a:solidFill>
              </a:rPr>
              <a:t>It’s a system of ML and AI tools that process vast amount of textual and statistical information to generate them as simplifies context based intelligence</a:t>
            </a:r>
            <a:endParaRPr lang="en-US" sz="2200">
              <a:solidFill>
                <a:schemeClr val="bg1"/>
              </a:solidFill>
            </a:endParaRPr>
          </a:p>
        </p:txBody>
      </p:sp>
      <p:sp>
        <p:nvSpPr>
          <p:cNvPr id="282" name="Google Shape;282;p32"/>
          <p:cNvSpPr/>
          <p:nvPr/>
        </p:nvSpPr>
        <p:spPr>
          <a:xfrm>
            <a:off x="3072221" y="5949346"/>
            <a:ext cx="751030" cy="659065"/>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83" name="Google Shape;283;p32" descr="Hollow accent block"/>
          <p:cNvSpPr/>
          <p:nvPr/>
        </p:nvSpPr>
        <p:spPr>
          <a:xfrm>
            <a:off x="1779027" y="1160174"/>
            <a:ext cx="1838651" cy="1613506"/>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3F3F3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panose="020F0502020204030204"/>
              <a:ea typeface="Calibri" panose="020F0502020204030204"/>
              <a:cs typeface="Calibri" panose="020F0502020204030204"/>
              <a:sym typeface="Calibri" panose="020F0502020204030204"/>
            </a:endParaRPr>
          </a:p>
        </p:txBody>
      </p:sp>
      <p:grpSp>
        <p:nvGrpSpPr>
          <p:cNvPr id="301" name="Google Shape;301;p34"/>
          <p:cNvGrpSpPr/>
          <p:nvPr/>
        </p:nvGrpSpPr>
        <p:grpSpPr>
          <a:xfrm>
            <a:off x="1823720" y="2516505"/>
            <a:ext cx="3242310" cy="3552190"/>
            <a:chOff x="1406303" y="20596"/>
            <a:chExt cx="2883457" cy="3254187"/>
          </a:xfrm>
        </p:grpSpPr>
        <p:sp>
          <p:nvSpPr>
            <p:cNvPr id="302" name="Google Shape;302;p34"/>
            <p:cNvSpPr/>
            <p:nvPr/>
          </p:nvSpPr>
          <p:spPr>
            <a:xfrm>
              <a:off x="1515463" y="133874"/>
              <a:ext cx="2656900" cy="922706"/>
            </a:xfrm>
            <a:prstGeom prst="ellipse">
              <a:avLst/>
            </a:prstGeom>
            <a:solidFill>
              <a:srgbClr val="BBE5F1">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3" name="Google Shape;303;p34"/>
            <p:cNvSpPr/>
            <p:nvPr/>
          </p:nvSpPr>
          <p:spPr>
            <a:xfrm>
              <a:off x="2590580" y="2393269"/>
              <a:ext cx="514903" cy="329538"/>
            </a:xfrm>
            <a:prstGeom prst="downArrow">
              <a:avLst>
                <a:gd name="adj1" fmla="val 50000"/>
                <a:gd name="adj2" fmla="val 50000"/>
              </a:avLst>
            </a:prstGeom>
            <a:solidFill>
              <a:srgbClr val="F5C9C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4" name="Google Shape;304;p34"/>
            <p:cNvSpPr/>
            <p:nvPr/>
          </p:nvSpPr>
          <p:spPr>
            <a:xfrm>
              <a:off x="1612265" y="2656900"/>
              <a:ext cx="2471535" cy="617883"/>
            </a:xfrm>
            <a:prstGeom prst="rect">
              <a:avLst/>
            </a:prstGeom>
            <a:no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5" name="Google Shape;305;p34"/>
            <p:cNvSpPr txBox="1"/>
            <p:nvPr/>
          </p:nvSpPr>
          <p:spPr>
            <a:xfrm>
              <a:off x="1612265" y="2656900"/>
              <a:ext cx="2471535" cy="617883"/>
            </a:xfrm>
            <a:prstGeom prst="rect">
              <a:avLst/>
            </a:prstGeom>
            <a:noFill/>
            <a:ln>
              <a:noFill/>
            </a:ln>
          </p:spPr>
          <p:txBody>
            <a:bodyPr spcFirstLastPara="1" wrap="square" lIns="149350" tIns="149350" rIns="149350" bIns="149350" anchor="ctr" anchorCtr="0">
              <a:noAutofit/>
            </a:bodyPr>
            <a:p>
              <a:pPr marL="0" marR="0" lvl="0" indent="0" algn="ctr" rtl="0">
                <a:lnSpc>
                  <a:spcPct val="90000"/>
                </a:lnSpc>
                <a:spcBef>
                  <a:spcPts val="0"/>
                </a:spcBef>
                <a:spcAft>
                  <a:spcPts val="0"/>
                </a:spcAft>
                <a:buClr>
                  <a:schemeClr val="dk1"/>
                </a:buClr>
                <a:buSzPts val="2100"/>
                <a:buFont typeface="Calibri" panose="020F0502020204030204"/>
                <a:buNone/>
              </a:pPr>
              <a:r>
                <a:rPr lang="en-US" sz="2100">
                  <a:solidFill>
                    <a:schemeClr val="bg1"/>
                  </a:solidFill>
                  <a:latin typeface="Calibri" panose="020F0502020204030204"/>
                  <a:ea typeface="Calibri" panose="020F0502020204030204"/>
                  <a:cs typeface="Calibri" panose="020F0502020204030204"/>
                  <a:sym typeface="Calibri" panose="020F0502020204030204"/>
                </a:rPr>
                <a:t>Twimintel.ai</a:t>
              </a:r>
              <a:endParaRPr lang="en-US" sz="2100">
                <a:solidFill>
                  <a:schemeClr val="bg1"/>
                </a:solidFill>
                <a:latin typeface="Calibri" panose="020F0502020204030204"/>
                <a:ea typeface="Calibri" panose="020F0502020204030204"/>
                <a:cs typeface="Calibri" panose="020F0502020204030204"/>
                <a:sym typeface="Calibri" panose="020F0502020204030204"/>
              </a:endParaRPr>
            </a:p>
          </p:txBody>
        </p:sp>
        <p:sp>
          <p:nvSpPr>
            <p:cNvPr id="306" name="Google Shape;306;p34"/>
            <p:cNvSpPr/>
            <p:nvPr/>
          </p:nvSpPr>
          <p:spPr>
            <a:xfrm>
              <a:off x="2481421" y="1127843"/>
              <a:ext cx="926825" cy="926825"/>
            </a:xfrm>
            <a:prstGeom prst="ellipse">
              <a:avLst/>
            </a:prstGeom>
            <a:solidFill>
              <a:srgbClr val="E8025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7" name="Google Shape;307;p34"/>
            <p:cNvSpPr txBox="1"/>
            <p:nvPr/>
          </p:nvSpPr>
          <p:spPr>
            <a:xfrm>
              <a:off x="2617151" y="1263573"/>
              <a:ext cx="655365" cy="655365"/>
            </a:xfrm>
            <a:prstGeom prst="rect">
              <a:avLst/>
            </a:prstGeom>
            <a:noFill/>
            <a:ln>
              <a:noFill/>
            </a:ln>
          </p:spPr>
          <p:txBody>
            <a:bodyPr spcFirstLastPara="1" wrap="square" lIns="13950" tIns="13950" rIns="13950" bIns="13950" anchor="ctr" anchorCtr="0">
              <a:noAutofit/>
            </a:bodyPr>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Problem Statement</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08" name="Google Shape;308;p34"/>
            <p:cNvSpPr/>
            <p:nvPr/>
          </p:nvSpPr>
          <p:spPr>
            <a:xfrm>
              <a:off x="1818226" y="432518"/>
              <a:ext cx="926825" cy="926825"/>
            </a:xfrm>
            <a:prstGeom prst="ellipse">
              <a:avLst/>
            </a:prstGeom>
            <a:solidFill>
              <a:srgbClr val="A9E26E"/>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9" name="Google Shape;309;p34"/>
            <p:cNvSpPr txBox="1"/>
            <p:nvPr/>
          </p:nvSpPr>
          <p:spPr>
            <a:xfrm>
              <a:off x="1953956" y="568248"/>
              <a:ext cx="655365" cy="655365"/>
            </a:xfrm>
            <a:prstGeom prst="rect">
              <a:avLst/>
            </a:prstGeom>
            <a:noFill/>
            <a:ln>
              <a:noFill/>
            </a:ln>
          </p:spPr>
          <p:txBody>
            <a:bodyPr spcFirstLastPara="1" wrap="square" lIns="13950" tIns="13950" rIns="13950" bIns="13950" anchor="ctr" anchorCtr="0">
              <a:noAutofit/>
            </a:bodyPr>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keywords</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0" name="Google Shape;310;p34"/>
            <p:cNvSpPr/>
            <p:nvPr/>
          </p:nvSpPr>
          <p:spPr>
            <a:xfrm>
              <a:off x="2765648" y="208432"/>
              <a:ext cx="926825" cy="926825"/>
            </a:xfrm>
            <a:prstGeom prst="ellipse">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1" name="Google Shape;311;p34"/>
            <p:cNvSpPr txBox="1"/>
            <p:nvPr/>
          </p:nvSpPr>
          <p:spPr>
            <a:xfrm>
              <a:off x="2901378" y="344162"/>
              <a:ext cx="655365" cy="655365"/>
            </a:xfrm>
            <a:prstGeom prst="rect">
              <a:avLst/>
            </a:prstGeom>
            <a:noFill/>
            <a:ln>
              <a:noFill/>
            </a:ln>
          </p:spPr>
          <p:txBody>
            <a:bodyPr spcFirstLastPara="1" wrap="square" lIns="13950" tIns="13950" rIns="13950" bIns="13950" anchor="ctr" anchorCtr="0">
              <a:noAutofit/>
            </a:bodyPr>
            <a:p>
              <a:pPr marL="0" marR="0" lvl="0" indent="0" algn="ctr" rtl="0">
                <a:lnSpc>
                  <a:spcPct val="90000"/>
                </a:lnSpc>
                <a:spcBef>
                  <a:spcPts val="0"/>
                </a:spcBef>
                <a:spcAft>
                  <a:spcPts val="0"/>
                </a:spcAft>
                <a:buClr>
                  <a:schemeClr val="lt1"/>
                </a:buClr>
                <a:buSzPts val="1100"/>
                <a:buFont typeface="Calibri" panose="020F0502020204030204"/>
                <a:buNone/>
              </a:pPr>
              <a:r>
                <a:rPr lang="en-US" sz="1100">
                  <a:solidFill>
                    <a:schemeClr val="lt1"/>
                  </a:solidFill>
                  <a:latin typeface="Calibri" panose="020F0502020204030204"/>
                  <a:ea typeface="Calibri" panose="020F0502020204030204"/>
                  <a:cs typeface="Calibri" panose="020F0502020204030204"/>
                  <a:sym typeface="Calibri" panose="020F0502020204030204"/>
                </a:rPr>
                <a:t>Tabs</a:t>
              </a:r>
              <a:endParaRPr lang="en-US" sz="11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12" name="Google Shape;312;p34"/>
            <p:cNvSpPr/>
            <p:nvPr/>
          </p:nvSpPr>
          <p:spPr>
            <a:xfrm>
              <a:off x="1406303" y="20596"/>
              <a:ext cx="2883457" cy="2306766"/>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800" y="30000"/>
                  </a:moveTo>
                  <a:lnTo>
                    <a:pt x="4800" y="30000"/>
                  </a:lnTo>
                  <a:cubicBezTo>
                    <a:pt x="4800" y="43255"/>
                    <a:pt x="29514" y="54000"/>
                    <a:pt x="60000" y="54000"/>
                  </a:cubicBezTo>
                  <a:cubicBezTo>
                    <a:pt x="90486" y="54000"/>
                    <a:pt x="115200" y="43255"/>
                    <a:pt x="115200" y="30000"/>
                  </a:cubicBezTo>
                  <a:cubicBezTo>
                    <a:pt x="115200" y="16745"/>
                    <a:pt x="90486" y="6000"/>
                    <a:pt x="60000" y="6000"/>
                  </a:cubicBezTo>
                  <a:cubicBezTo>
                    <a:pt x="29514" y="6000"/>
                    <a:pt x="4800" y="16745"/>
                    <a:pt x="4800" y="30000"/>
                  </a:cubicBezTo>
                  <a:close/>
                </a:path>
              </a:pathLst>
            </a:custGeom>
            <a:solidFill>
              <a:schemeClr val="lt1">
                <a:alpha val="40000"/>
              </a:schemeClr>
            </a:solidFill>
            <a:ln w="952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15165</Words>
  <Application>WPS Presentation</Application>
  <PresentationFormat/>
  <Paragraphs>415</Paragraphs>
  <Slides>72</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72</vt:i4>
      </vt:variant>
    </vt:vector>
  </HeadingPairs>
  <TitlesOfParts>
    <vt:vector size="82" baseType="lpstr">
      <vt:lpstr>Arial</vt:lpstr>
      <vt:lpstr>SimSun</vt:lpstr>
      <vt:lpstr>Wingdings</vt:lpstr>
      <vt:lpstr>Arial</vt:lpstr>
      <vt:lpstr>Calibri</vt:lpstr>
      <vt:lpstr>Corbel</vt:lpstr>
      <vt:lpstr>Oswald</vt:lpstr>
      <vt:lpstr>Microsoft YaHei</vt:lpstr>
      <vt:lpstr>Arial Unicode MS</vt:lpstr>
      <vt:lpstr>Blue Waves</vt:lpstr>
      <vt:lpstr>Offcampus+mini-project</vt:lpstr>
      <vt:lpstr>PowerPoint 演示文稿</vt:lpstr>
      <vt:lpstr>PowerPoint 演示文稿</vt:lpstr>
      <vt:lpstr>PowerPoint 演示文稿</vt:lpstr>
      <vt:lpstr>PowerPoint 演示文稿</vt:lpstr>
      <vt:lpstr>PowerPoint 演示文稿</vt:lpstr>
      <vt:lpstr>PowerPoint 演示文稿</vt:lpstr>
      <vt:lpstr>Problem</vt:lpstr>
      <vt:lpstr>Twimintel.ai</vt:lpstr>
      <vt:lpstr>Log the information</vt:lpstr>
      <vt:lpstr>Analyse the Links</vt:lpstr>
      <vt:lpstr>Improving the system</vt:lpstr>
      <vt:lpstr>PowerPoint 演示文稿</vt:lpstr>
      <vt:lpstr>PowerPoint 演示文稿</vt:lpstr>
      <vt:lpstr>PowerPoint 演示文稿</vt:lpstr>
      <vt:lpstr>Process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Example of trend in a Datset</vt:lpstr>
      <vt:lpstr>Does our Dataset contain trend? NO!</vt:lpstr>
      <vt:lpstr>What is seasonality?</vt:lpstr>
      <vt:lpstr>Why do we check for seasonlity and trend?</vt:lpstr>
      <vt:lpstr>Using a test to detect seasonality</vt:lpstr>
      <vt:lpstr>What is Unit root test?</vt:lpstr>
      <vt:lpstr>Test-1 Using Autolag</vt:lpstr>
      <vt:lpstr>This is a problem!</vt:lpstr>
      <vt:lpstr>Test-2 using our own lag of 400</vt:lpstr>
      <vt:lpstr>Using Differencing to make data stationary</vt:lpstr>
      <vt:lpstr>The ARIMA model</vt:lpstr>
      <vt:lpstr>PowerPoint 演示文稿</vt:lpstr>
      <vt:lpstr>Test Accuracy mean absolute error </vt:lpstr>
      <vt:lpstr>ARIMA TEST SCORE</vt:lpstr>
      <vt:lpstr>The Holt-Winter Exponential Smoothing Model</vt:lpstr>
      <vt:lpstr>PowerPoint 演示文稿</vt:lpstr>
      <vt:lpstr> HOLT-ES TEST SCORE</vt:lpstr>
      <vt:lpstr>LSTM- Long Short Term Memory</vt:lpstr>
      <vt:lpstr>PowerPoint 演示文稿</vt:lpstr>
      <vt:lpstr>PowerPoint 演示文稿</vt:lpstr>
      <vt:lpstr>PowerPoint 演示文稿</vt:lpstr>
      <vt:lpstr>PowerPoint 演示文稿</vt:lpstr>
      <vt:lpstr>PowerPoint 演示文稿</vt:lpstr>
      <vt:lpstr>LSTM TEST ACCURACY</vt:lpstr>
      <vt:lpstr>What are the problems with our dataset?</vt:lpstr>
      <vt:lpstr>Transforming our timeseries dataset to regular dataset</vt:lpstr>
      <vt:lpstr>PowerPoint 演示文稿</vt:lpstr>
      <vt:lpstr>PowerPoint 演示文稿</vt:lpstr>
      <vt:lpstr>PowerPoint 演示文稿</vt:lpstr>
      <vt:lpstr>PowerPoint 演示文稿</vt:lpstr>
      <vt:lpstr>PowerPoint 演示文稿</vt:lpstr>
      <vt:lpstr>Creating Linear Regression Baseline model</vt:lpstr>
      <vt:lpstr>PowerPoint 演示文稿</vt:lpstr>
      <vt:lpstr>Support vector Regression Model</vt:lpstr>
      <vt:lpstr>PowerPoint 演示文稿</vt:lpstr>
      <vt:lpstr>PowerPoint 演示文稿</vt:lpstr>
      <vt:lpstr>PowerPoint 演示文稿</vt:lpstr>
      <vt:lpstr>PowerPoint 演示文稿</vt:lpstr>
      <vt:lpstr>XGBOOST REGRESSOR</vt:lpstr>
      <vt:lpstr>PowerPoint 演示文稿</vt:lpstr>
      <vt:lpstr>PowerPoint 演示文稿</vt:lpstr>
      <vt:lpstr>Conclusion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17BIT0368Capstone Rev-1Offcampus+mini-project</dc:title>
  <dc:creator/>
  <cp:lastModifiedBy>om purohit</cp:lastModifiedBy>
  <cp:revision>141</cp:revision>
  <dcterms:created xsi:type="dcterms:W3CDTF">2021-04-19T15:10:00Z</dcterms:created>
  <dcterms:modified xsi:type="dcterms:W3CDTF">2021-06-01T08:55:52Z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